
<file path=[Content_Types].xml><?xml version="1.0" encoding="utf-8"?>
<Types xmlns="http://schemas.openxmlformats.org/package/2006/content-types"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648" r:id="rId1"/>
  </p:sldMasterIdLst>
  <p:notesMasterIdLst>
    <p:notesMasterId r:id="rId34"/>
  </p:notesMasterIdLst>
  <p:sldIdLst>
    <p:sldId id="256" r:id="rId2"/>
    <p:sldId id="257" r:id="rId3"/>
    <p:sldId id="350" r:id="rId4"/>
    <p:sldId id="355" r:id="rId5"/>
    <p:sldId id="358" r:id="rId6"/>
    <p:sldId id="359" r:id="rId7"/>
    <p:sldId id="361" r:id="rId8"/>
    <p:sldId id="362" r:id="rId9"/>
    <p:sldId id="363" r:id="rId10"/>
    <p:sldId id="364" r:id="rId11"/>
    <p:sldId id="360" r:id="rId12"/>
    <p:sldId id="384" r:id="rId13"/>
    <p:sldId id="365" r:id="rId14"/>
    <p:sldId id="366" r:id="rId15"/>
    <p:sldId id="367" r:id="rId16"/>
    <p:sldId id="369" r:id="rId17"/>
    <p:sldId id="371" r:id="rId18"/>
    <p:sldId id="368" r:id="rId19"/>
    <p:sldId id="370" r:id="rId20"/>
    <p:sldId id="372" r:id="rId21"/>
    <p:sldId id="357" r:id="rId22"/>
    <p:sldId id="374" r:id="rId23"/>
    <p:sldId id="375" r:id="rId24"/>
    <p:sldId id="376" r:id="rId25"/>
    <p:sldId id="377" r:id="rId26"/>
    <p:sldId id="378" r:id="rId27"/>
    <p:sldId id="379" r:id="rId28"/>
    <p:sldId id="380" r:id="rId29"/>
    <p:sldId id="381" r:id="rId30"/>
    <p:sldId id="382" r:id="rId31"/>
    <p:sldId id="383" r:id="rId32"/>
    <p:sldId id="354" r:id="rId3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46E"/>
    <a:srgbClr val="4472C4"/>
    <a:srgbClr val="FFFFCE"/>
    <a:srgbClr val="0432FF"/>
    <a:srgbClr val="F5B183"/>
    <a:srgbClr val="D9E6D5"/>
    <a:srgbClr val="FDF2D0"/>
    <a:srgbClr val="B9DCEE"/>
    <a:srgbClr val="DFD5E7"/>
    <a:srgbClr val="89898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279" autoAdjust="0"/>
    <p:restoredTop sz="96093"/>
  </p:normalViewPr>
  <p:slideViewPr>
    <p:cSldViewPr snapToGrid="0">
      <p:cViewPr varScale="1">
        <p:scale>
          <a:sx n="111" d="100"/>
          <a:sy n="111" d="100"/>
        </p:scale>
        <p:origin x="918" y="11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DDFA7C-EA34-9E49-AF68-5C1350EFE67D}" type="datetimeFigureOut">
              <a:rPr kumimoji="1" lang="ko-KR" altLang="en-US" smtClean="0"/>
              <a:t>2024-07-18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CA9EF4-B30D-8544-8466-54089C6DA17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903030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CA9EF4-B30D-8544-8466-54089C6DA177}" type="slidenum">
              <a:rPr kumimoji="1" lang="ko-KR" altLang="en-US" smtClean="0"/>
              <a:t>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218552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CA9EF4-B30D-8544-8466-54089C6DA177}" type="slidenum">
              <a:rPr kumimoji="1" lang="ko-KR" altLang="en-US" smtClean="0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055843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CA9EF4-B30D-8544-8466-54089C6DA177}" type="slidenum">
              <a:rPr kumimoji="1" lang="ko-KR" altLang="en-US" smtClean="0"/>
              <a:t>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729535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Pr>
        <a:solidFill>
          <a:srgbClr val="00216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7DE9622C-ED16-1F3F-E95E-EA66A0BFB0CD}"/>
              </a:ext>
            </a:extLst>
          </p:cNvPr>
          <p:cNvGrpSpPr/>
          <p:nvPr userDrawn="1"/>
        </p:nvGrpSpPr>
        <p:grpSpPr>
          <a:xfrm>
            <a:off x="183292" y="0"/>
            <a:ext cx="11825416" cy="6721475"/>
            <a:chOff x="183292" y="0"/>
            <a:chExt cx="11825416" cy="672147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양쪽 모서리가 둥근 사각형 7">
              <a:extLst>
                <a:ext uri="{FF2B5EF4-FFF2-40B4-BE49-F238E27FC236}">
                  <a16:creationId xmlns:a16="http://schemas.microsoft.com/office/drawing/2014/main" id="{E188AFEC-32EE-F724-E7E8-986AD2CBF55D}"/>
                </a:ext>
              </a:extLst>
            </p:cNvPr>
            <p:cNvSpPr/>
            <p:nvPr userDrawn="1"/>
          </p:nvSpPr>
          <p:spPr>
            <a:xfrm rot="10800000">
              <a:off x="183292" y="0"/>
              <a:ext cx="11825416" cy="6721475"/>
            </a:xfrm>
            <a:prstGeom prst="round2SameRect">
              <a:avLst>
                <a:gd name="adj1" fmla="val 4054"/>
                <a:gd name="adj2" fmla="val 0"/>
              </a:avLst>
            </a:prstGeom>
            <a:solidFill>
              <a:srgbClr val="2B4A81"/>
            </a:solidFill>
            <a:ln>
              <a:solidFill>
                <a:srgbClr val="2B4A8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9" name="양쪽 모서리가 둥근 사각형 8">
              <a:extLst>
                <a:ext uri="{FF2B5EF4-FFF2-40B4-BE49-F238E27FC236}">
                  <a16:creationId xmlns:a16="http://schemas.microsoft.com/office/drawing/2014/main" id="{843D591F-EA1F-9D4A-EFC3-765E761E2449}"/>
                </a:ext>
              </a:extLst>
            </p:cNvPr>
            <p:cNvSpPr/>
            <p:nvPr userDrawn="1"/>
          </p:nvSpPr>
          <p:spPr>
            <a:xfrm rot="10800000">
              <a:off x="347534" y="136523"/>
              <a:ext cx="11496932" cy="6449627"/>
            </a:xfrm>
            <a:prstGeom prst="round2SameRect">
              <a:avLst>
                <a:gd name="adj1" fmla="val 4054"/>
                <a:gd name="adj2" fmla="val 0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1" name="양쪽 모서리가 둥근 사각형 10">
              <a:extLst>
                <a:ext uri="{FF2B5EF4-FFF2-40B4-BE49-F238E27FC236}">
                  <a16:creationId xmlns:a16="http://schemas.microsoft.com/office/drawing/2014/main" id="{2AF4BE9A-BB1E-2CF6-7875-55A56B0BC62F}"/>
                </a:ext>
              </a:extLst>
            </p:cNvPr>
            <p:cNvSpPr/>
            <p:nvPr userDrawn="1"/>
          </p:nvSpPr>
          <p:spPr>
            <a:xfrm rot="10800000">
              <a:off x="347534" y="148016"/>
              <a:ext cx="11496932" cy="538980"/>
            </a:xfrm>
            <a:prstGeom prst="round2SameRect">
              <a:avLst>
                <a:gd name="adj1" fmla="val 24688"/>
                <a:gd name="adj2" fmla="val 0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208576" dist="103098" dir="5400000" algn="t" rotWithShape="0">
                <a:prstClr val="black">
                  <a:alpha val="1887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97B7F483-B640-DD9E-0A4E-DC9566050E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389720"/>
            <a:ext cx="9144000" cy="662354"/>
          </a:xfrm>
        </p:spPr>
        <p:txBody>
          <a:bodyPr anchor="b">
            <a:normAutofit/>
          </a:bodyPr>
          <a:lstStyle>
            <a:lvl1pPr algn="ctr">
              <a:defRPr sz="3200">
                <a:solidFill>
                  <a:srgbClr val="12356E"/>
                </a:solidFill>
              </a:defRPr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FDE7182-32B6-D0AF-11EF-0FD9D2CF8C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28139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 dirty="0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8265416-BEBC-D4E3-586A-4728EAB454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D3700-9CC4-2240-BBCB-5C2F1F1A6C02}" type="datetime1">
              <a:rPr kumimoji="1" lang="ko-KR" altLang="en-US" smtClean="0"/>
              <a:t>2024-07-18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C963A5-239E-9F2A-26F7-7ABCE220B9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CB89279-5F8C-EB51-1EBD-6C46D15F6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F5183-D9CD-D444-A31C-69DDA26A3236}" type="slidenum">
              <a:rPr kumimoji="1" lang="ko-KR" altLang="en-US" smtClean="0"/>
              <a:t>‹#›</a:t>
            </a:fld>
            <a:endParaRPr kumimoji="1"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519C393B-2FEF-116D-F6B3-F5196F11770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05930" y="-11701"/>
            <a:ext cx="838536" cy="838536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64EC04F2-51D3-9D4B-49A8-89FC44D309F4}"/>
              </a:ext>
            </a:extLst>
          </p:cNvPr>
          <p:cNvSpPr/>
          <p:nvPr userDrawn="1"/>
        </p:nvSpPr>
        <p:spPr>
          <a:xfrm>
            <a:off x="951470" y="1594022"/>
            <a:ext cx="10402330" cy="444843"/>
          </a:xfrm>
          <a:prstGeom prst="rect">
            <a:avLst/>
          </a:prstGeom>
          <a:solidFill>
            <a:srgbClr val="00246F"/>
          </a:solidFill>
          <a:ln>
            <a:solidFill>
              <a:srgbClr val="00246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82A8766-2AC1-6D80-2A19-0054AE4EC9BB}"/>
              </a:ext>
            </a:extLst>
          </p:cNvPr>
          <p:cNvSpPr/>
          <p:nvPr userDrawn="1"/>
        </p:nvSpPr>
        <p:spPr>
          <a:xfrm>
            <a:off x="951470" y="3429000"/>
            <a:ext cx="10402330" cy="18000"/>
          </a:xfrm>
          <a:prstGeom prst="rect">
            <a:avLst/>
          </a:prstGeom>
          <a:solidFill>
            <a:srgbClr val="00246F"/>
          </a:solidFill>
          <a:ln>
            <a:solidFill>
              <a:srgbClr val="00246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815744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44689C-7F0B-F9EF-FC37-7BB4B2D4B5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5EACF82-5D85-0E22-00F1-2D562340DA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F1EF13D-285D-3B39-52C4-50C3CAC7C8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3EBA633-840E-03FE-7CF6-346B074329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15FDA6-3EEC-B943-A1EB-7434DBBFF7AE}" type="datetime1">
              <a:rPr kumimoji="1" lang="ko-KR" altLang="en-US" smtClean="0"/>
              <a:t>2024-07-18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CC422D1-7BB9-4979-0F5C-B32E78BF10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85FBD07-E9B5-2EBE-A4F6-0EE2B3D04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F5183-D9CD-D444-A31C-69DDA26A323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214744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73714B-5322-57C6-C315-398EF31F60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0CF9124-E0FF-A55C-C743-1FAFB0216F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3B0B42D-CF04-6B90-6584-4030C3ABD3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9493B0D-F9EE-E2D8-8CDD-C75118AAB7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8A753F-E82D-824F-93C9-874144AF70D9}" type="datetime1">
              <a:rPr kumimoji="1" lang="ko-KR" altLang="en-US" smtClean="0"/>
              <a:t>2024-07-18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345757F-6B89-8B6F-0CE2-7B109B615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06F0866-96D6-6335-BA49-1F78C850E2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F5183-D9CD-D444-A31C-69DDA26A323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813685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971FA7-D05D-3003-4258-534EA43A7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0145545-81A5-7516-B69F-6478E683A5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B9DB2F4-AD53-1BF1-24FC-9F1DAC304B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68A8E4-22CC-C040-B127-037960FCCA66}" type="datetime1">
              <a:rPr kumimoji="1" lang="ko-KR" altLang="en-US" smtClean="0"/>
              <a:t>2024-07-18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58A845-1532-AE5B-0EC3-A5CF4175A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CF09056-1CB2-1342-5C7C-72B583940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F5183-D9CD-D444-A31C-69DDA26A323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032906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A63F020-2743-4361-E7E8-BB2ED887B0F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C1976F6-40A3-1D7A-C516-26E1211046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CA0E2D5-C07E-54FE-ED7F-BC5B1B1EB8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D5F19-6250-EC45-BAE4-8DE668B6B0E2}" type="datetime1">
              <a:rPr kumimoji="1" lang="ko-KR" altLang="en-US" smtClean="0"/>
              <a:t>2024-07-18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69BB5DC-492B-D865-FE86-B2383894C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D9E4AFC-AFB2-819C-616D-F25F7219A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F5183-D9CD-D444-A31C-69DDA26A323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337723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bg>
      <p:bgPr>
        <a:solidFill>
          <a:srgbClr val="00216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7DE9622C-ED16-1F3F-E95E-EA66A0BFB0CD}"/>
              </a:ext>
            </a:extLst>
          </p:cNvPr>
          <p:cNvGrpSpPr/>
          <p:nvPr userDrawn="1"/>
        </p:nvGrpSpPr>
        <p:grpSpPr>
          <a:xfrm>
            <a:off x="183292" y="0"/>
            <a:ext cx="11825416" cy="6721475"/>
            <a:chOff x="183292" y="0"/>
            <a:chExt cx="11825416" cy="672147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양쪽 모서리가 둥근 사각형 7">
              <a:extLst>
                <a:ext uri="{FF2B5EF4-FFF2-40B4-BE49-F238E27FC236}">
                  <a16:creationId xmlns:a16="http://schemas.microsoft.com/office/drawing/2014/main" id="{E188AFEC-32EE-F724-E7E8-986AD2CBF55D}"/>
                </a:ext>
              </a:extLst>
            </p:cNvPr>
            <p:cNvSpPr/>
            <p:nvPr userDrawn="1"/>
          </p:nvSpPr>
          <p:spPr>
            <a:xfrm rot="10800000">
              <a:off x="183292" y="0"/>
              <a:ext cx="11825416" cy="6721475"/>
            </a:xfrm>
            <a:prstGeom prst="round2SameRect">
              <a:avLst>
                <a:gd name="adj1" fmla="val 4054"/>
                <a:gd name="adj2" fmla="val 0"/>
              </a:avLst>
            </a:prstGeom>
            <a:solidFill>
              <a:srgbClr val="2B4A81"/>
            </a:solidFill>
            <a:ln>
              <a:solidFill>
                <a:srgbClr val="2B4A8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9" name="양쪽 모서리가 둥근 사각형 8">
              <a:extLst>
                <a:ext uri="{FF2B5EF4-FFF2-40B4-BE49-F238E27FC236}">
                  <a16:creationId xmlns:a16="http://schemas.microsoft.com/office/drawing/2014/main" id="{843D591F-EA1F-9D4A-EFC3-765E761E2449}"/>
                </a:ext>
              </a:extLst>
            </p:cNvPr>
            <p:cNvSpPr/>
            <p:nvPr userDrawn="1"/>
          </p:nvSpPr>
          <p:spPr>
            <a:xfrm rot="10800000">
              <a:off x="347534" y="136523"/>
              <a:ext cx="11496932" cy="6449627"/>
            </a:xfrm>
            <a:prstGeom prst="round2SameRect">
              <a:avLst>
                <a:gd name="adj1" fmla="val 4054"/>
                <a:gd name="adj2" fmla="val 0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1" name="양쪽 모서리가 둥근 사각형 10">
              <a:extLst>
                <a:ext uri="{FF2B5EF4-FFF2-40B4-BE49-F238E27FC236}">
                  <a16:creationId xmlns:a16="http://schemas.microsoft.com/office/drawing/2014/main" id="{2AF4BE9A-BB1E-2CF6-7875-55A56B0BC62F}"/>
                </a:ext>
              </a:extLst>
            </p:cNvPr>
            <p:cNvSpPr/>
            <p:nvPr userDrawn="1"/>
          </p:nvSpPr>
          <p:spPr>
            <a:xfrm rot="10800000">
              <a:off x="347534" y="148016"/>
              <a:ext cx="11496932" cy="538980"/>
            </a:xfrm>
            <a:prstGeom prst="round2SameRect">
              <a:avLst>
                <a:gd name="adj1" fmla="val 24688"/>
                <a:gd name="adj2" fmla="val 0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208576" dist="103098" dir="5400000" algn="t" rotWithShape="0">
                <a:prstClr val="black">
                  <a:alpha val="1887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8265416-BEBC-D4E3-586A-4728EAB454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953013-2413-B844-BB1C-D54E548CB138}" type="datetime1">
              <a:rPr kumimoji="1" lang="ko-KR" altLang="en-US" smtClean="0"/>
              <a:t>2024-07-18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C963A5-239E-9F2A-26F7-7ABCE220B9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4C5FEAB-740A-3F2A-7161-EBA167628BBB}"/>
              </a:ext>
            </a:extLst>
          </p:cNvPr>
          <p:cNvSpPr/>
          <p:nvPr userDrawn="1"/>
        </p:nvSpPr>
        <p:spPr>
          <a:xfrm>
            <a:off x="492368" y="224710"/>
            <a:ext cx="4800849" cy="370800"/>
          </a:xfrm>
          <a:prstGeom prst="roundRect">
            <a:avLst>
              <a:gd name="adj" fmla="val 50000"/>
            </a:avLst>
          </a:prstGeom>
          <a:solidFill>
            <a:srgbClr val="00246F"/>
          </a:solidFill>
          <a:ln>
            <a:solidFill>
              <a:srgbClr val="0024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25B89C95-6FFA-E3A3-51C5-3C3C6166C95C}"/>
              </a:ext>
            </a:extLst>
          </p:cNvPr>
          <p:cNvSpPr/>
          <p:nvPr userDrawn="1"/>
        </p:nvSpPr>
        <p:spPr>
          <a:xfrm>
            <a:off x="545409" y="255506"/>
            <a:ext cx="324000" cy="3240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CB89279-5F8C-EB51-1EBD-6C46D15F6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0943" y="6221026"/>
            <a:ext cx="2924908" cy="365125"/>
          </a:xfrm>
        </p:spPr>
        <p:txBody>
          <a:bodyPr/>
          <a:lstStyle>
            <a:lvl1pPr>
              <a:defRPr sz="1400">
                <a:solidFill>
                  <a:srgbClr val="898989"/>
                </a:solidFill>
              </a:defRPr>
            </a:lvl1pPr>
          </a:lstStyle>
          <a:p>
            <a:fld id="{6B7F5183-D9CD-D444-A31C-69DDA26A3236}" type="slidenum">
              <a:rPr kumimoji="1" lang="ko-KR" altLang="en-US" smtClean="0"/>
              <a:pPr/>
              <a:t>‹#›</a:t>
            </a:fld>
            <a:endParaRPr kumimoji="1"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41AD531-2704-2B22-5086-02F2305D6BF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05930" y="-9158"/>
            <a:ext cx="838536" cy="838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3223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bg>
      <p:bgPr>
        <a:solidFill>
          <a:srgbClr val="00216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양쪽 모서리가 둥근 사각형 7">
            <a:extLst>
              <a:ext uri="{FF2B5EF4-FFF2-40B4-BE49-F238E27FC236}">
                <a16:creationId xmlns:a16="http://schemas.microsoft.com/office/drawing/2014/main" id="{E188AFEC-32EE-F724-E7E8-986AD2CBF55D}"/>
              </a:ext>
            </a:extLst>
          </p:cNvPr>
          <p:cNvSpPr/>
          <p:nvPr userDrawn="1"/>
        </p:nvSpPr>
        <p:spPr>
          <a:xfrm rot="10800000">
            <a:off x="183292" y="0"/>
            <a:ext cx="11825416" cy="6721475"/>
          </a:xfrm>
          <a:prstGeom prst="round2SameRect">
            <a:avLst>
              <a:gd name="adj1" fmla="val 4054"/>
              <a:gd name="adj2" fmla="val 0"/>
            </a:avLst>
          </a:prstGeom>
          <a:solidFill>
            <a:srgbClr val="2B4A81"/>
          </a:solidFill>
          <a:ln>
            <a:solidFill>
              <a:srgbClr val="2B4A8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8265416-BEBC-D4E3-586A-4728EAB454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953013-2413-B844-BB1C-D54E548CB138}" type="datetime1">
              <a:rPr kumimoji="1" lang="ko-KR" altLang="en-US" smtClean="0"/>
              <a:t>2024-07-18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C963A5-239E-9F2A-26F7-7ABCE220B9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AEC9FFDF-F8F6-3B29-88FC-EE2A041F1012}"/>
              </a:ext>
            </a:extLst>
          </p:cNvPr>
          <p:cNvGrpSpPr/>
          <p:nvPr userDrawn="1"/>
        </p:nvGrpSpPr>
        <p:grpSpPr>
          <a:xfrm>
            <a:off x="3783623" y="2270387"/>
            <a:ext cx="4624754" cy="1158613"/>
            <a:chOff x="3686908" y="2270387"/>
            <a:chExt cx="4624754" cy="1158613"/>
          </a:xfrm>
        </p:grpSpPr>
        <p:sp>
          <p:nvSpPr>
            <p:cNvPr id="14" name="모서리가 둥근 직사각형 13">
              <a:extLst>
                <a:ext uri="{FF2B5EF4-FFF2-40B4-BE49-F238E27FC236}">
                  <a16:creationId xmlns:a16="http://schemas.microsoft.com/office/drawing/2014/main" id="{44C5FEAB-740A-3F2A-7161-EBA167628BBB}"/>
                </a:ext>
              </a:extLst>
            </p:cNvPr>
            <p:cNvSpPr/>
            <p:nvPr userDrawn="1"/>
          </p:nvSpPr>
          <p:spPr>
            <a:xfrm>
              <a:off x="3686908" y="2270387"/>
              <a:ext cx="4624754" cy="1158613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25B89C95-6FFA-E3A3-51C5-3C3C6166C95C}"/>
                </a:ext>
              </a:extLst>
            </p:cNvPr>
            <p:cNvSpPr/>
            <p:nvPr userDrawn="1"/>
          </p:nvSpPr>
          <p:spPr>
            <a:xfrm>
              <a:off x="3827870" y="2399693"/>
              <a:ext cx="900000" cy="900000"/>
            </a:xfrm>
            <a:prstGeom prst="ellipse">
              <a:avLst/>
            </a:prstGeom>
            <a:solidFill>
              <a:srgbClr val="2B4A81"/>
            </a:solidFill>
            <a:ln>
              <a:solidFill>
                <a:srgbClr val="2B4A8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00" dirty="0">
                <a:solidFill>
                  <a:schemeClr val="tx1"/>
                </a:solidFill>
              </a:endParaRPr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CB89279-5F8C-EB51-1EBD-6C46D15F6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0943" y="6221026"/>
            <a:ext cx="2924908" cy="365125"/>
          </a:xfrm>
        </p:spPr>
        <p:txBody>
          <a:bodyPr/>
          <a:lstStyle>
            <a:lvl1pPr>
              <a:defRPr sz="1400">
                <a:solidFill>
                  <a:srgbClr val="898989"/>
                </a:solidFill>
              </a:defRPr>
            </a:lvl1pPr>
          </a:lstStyle>
          <a:p>
            <a:fld id="{6B7F5183-D9CD-D444-A31C-69DDA26A3236}" type="slidenum">
              <a:rPr kumimoji="1" lang="ko-KR" altLang="en-US" smtClean="0"/>
              <a:pPr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382029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D79D0C-2915-0AAA-26CE-B1A67FA90C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00F4AF7-ADEA-373C-170B-99A13306EE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255EBAD-E89D-25CA-3C83-41FE96CC71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B53C0-2DF0-7F46-B82C-885A69841993}" type="datetime1">
              <a:rPr kumimoji="1" lang="ko-KR" altLang="en-US" smtClean="0"/>
              <a:t>2024-07-18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4F6D97E-3A0A-EF36-8E91-EB772B6398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E078DCC-C412-D927-8FAC-8F39878BFE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F5183-D9CD-D444-A31C-69DDA26A323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175375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17A77A-F816-FB3B-6E2F-D9D0374FF7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EC31A6D-A5BA-1DA0-499F-AFD14599EE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D5454E8-0E13-EFD8-5B60-668258A64F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E09C8F-ECF1-0849-B9E2-416E6B0240C0}" type="datetime1">
              <a:rPr kumimoji="1" lang="ko-KR" altLang="en-US" smtClean="0"/>
              <a:t>2024-07-18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2574440-88A4-704B-F9A4-294D8FB93E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96BAD62-4BEB-3AE6-A4BA-5EF4431336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F5183-D9CD-D444-A31C-69DDA26A323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502038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2F766B-E85B-07B7-9C70-32D06801A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839DEC3-BB72-CCB8-A48F-CEC6797B43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E999068-872F-11E5-2BBB-E219680C38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E86F043-855B-527E-3B5C-53F2CA6E6D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3A826-6461-4448-AFB7-E27D3C7C86F2}" type="datetime1">
              <a:rPr kumimoji="1" lang="ko-KR" altLang="en-US" smtClean="0"/>
              <a:t>2024-07-18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BB911E4-23A1-4701-B148-0580C5F288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E675B18-0493-8FD8-0595-980FBFDDB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F5183-D9CD-D444-A31C-69DDA26A323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921259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4251C9-C746-CD15-EEC2-9BC894FBD7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3DBBA60-4612-A834-DB4A-3ABED802A2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35F176B-6227-535C-ED1D-887A5DFACF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CB4E77F-7B1F-4E3A-AD21-41C1F2D510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210CC81-0108-E672-DE3A-B16A6AEE06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8C91B3C-DC03-210A-AF1F-D2BDA64A5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0C3ACD-EE62-BA46-95BC-48304BF72E04}" type="datetime1">
              <a:rPr kumimoji="1" lang="ko-KR" altLang="en-US" smtClean="0"/>
              <a:t>2024-07-18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014D2A2-DD21-92ED-CCDB-A20641AB9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470CF38-59C3-B9F4-EDF8-88380A090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F5183-D9CD-D444-A31C-69DDA26A323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449987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90D577-803C-EBAB-0B41-8E816D5250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6EF0A5C-0CDD-5D1A-9E9F-532E37FB59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4D5B6-E997-4742-8295-AB55575DF8B5}" type="datetime1">
              <a:rPr kumimoji="1" lang="ko-KR" altLang="en-US" smtClean="0"/>
              <a:t>2024-07-18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C507762-A882-56C3-2D28-7DF297171C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20B6EDF-3DA7-1C9F-5E29-A087F5728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F5183-D9CD-D444-A31C-69DDA26A323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539700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DB2B4CD-7321-4BB1-A822-065BBC14C2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028162-F1F0-B241-B357-47504AC54846}" type="datetime1">
              <a:rPr kumimoji="1" lang="ko-KR" altLang="en-US" smtClean="0"/>
              <a:t>2024-07-18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14BF228-9AC1-90A4-A120-3A5C38BAB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8E1A25-9A91-A635-CC57-D1A018010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F5183-D9CD-D444-A31C-69DDA26A323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433729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9C5E15E-4BD8-E8BD-D777-CDAD166C0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651537F-B1D6-95FC-94E2-1FEDE5FD4F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7972F9-7434-F97A-45BB-1B31AB0091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7CEBB9-4AD5-0A4F-825A-171282833FB2}" type="datetime1">
              <a:rPr kumimoji="1" lang="ko-KR" altLang="en-US" smtClean="0"/>
              <a:t>2024-07-18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62976D9-69F6-951C-3170-100FB1D49D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FD93108-C9B2-6812-C496-E2209AFE88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7F5183-D9CD-D444-A31C-69DDA26A323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307207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1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EA65E1-021C-6BC0-079F-0BBAD46A67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19199" y="2420139"/>
            <a:ext cx="9753600" cy="662354"/>
          </a:xfrm>
        </p:spPr>
        <p:txBody>
          <a:bodyPr>
            <a:normAutofit fontScale="90000"/>
          </a:bodyPr>
          <a:lstStyle/>
          <a:p>
            <a:r>
              <a:rPr kumimoji="1" lang="en-US" altLang="ko-KR" sz="3300" b="1" dirty="0"/>
              <a:t>FlashAttention</a:t>
            </a:r>
            <a:br>
              <a:rPr kumimoji="1" lang="en-US" altLang="ko-KR" b="1" dirty="0"/>
            </a:br>
            <a:r>
              <a:rPr kumimoji="1" lang="en-US" altLang="ko-KR" sz="2200" b="1" dirty="0"/>
              <a:t>Fast and Memory-Efficient Exact Attention with IO-Awareness</a:t>
            </a:r>
            <a:endParaRPr kumimoji="1" lang="ko-KR" altLang="en-US" sz="2200" b="1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FBFFEEC-9C25-D905-3049-84ACD00ED4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29554" y="4107269"/>
            <a:ext cx="9332890" cy="1655762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800" dirty="0">
                <a:latin typeface="+mj-lt"/>
              </a:rPr>
              <a:t>2024.07.19</a:t>
            </a:r>
            <a:endParaRPr kumimoji="1" lang="en" altLang="ko-KR" sz="1800" dirty="0">
              <a:latin typeface="+mj-lt"/>
            </a:endParaRPr>
          </a:p>
          <a:p>
            <a:pPr>
              <a:lnSpc>
                <a:spcPct val="150000"/>
              </a:lnSpc>
            </a:pPr>
            <a:r>
              <a:rPr kumimoji="1" lang="en" altLang="ko-KR" sz="1800" dirty="0">
                <a:latin typeface="+mj-lt"/>
              </a:rPr>
              <a:t>HPC Lab</a:t>
            </a:r>
          </a:p>
          <a:p>
            <a:pPr>
              <a:lnSpc>
                <a:spcPct val="150000"/>
              </a:lnSpc>
            </a:pPr>
            <a:r>
              <a:rPr kumimoji="1" lang="ko-KR" altLang="en-US" sz="1800" dirty="0">
                <a:latin typeface="+mj-lt"/>
              </a:rPr>
              <a:t>홍성준</a:t>
            </a:r>
            <a:r>
              <a:rPr kumimoji="1" lang="en-US" altLang="ko-KR" sz="1800" dirty="0">
                <a:latin typeface="+mj-lt"/>
              </a:rPr>
              <a:t>,</a:t>
            </a:r>
            <a:r>
              <a:rPr kumimoji="1" lang="ko-KR" altLang="en-US" sz="1800" dirty="0">
                <a:latin typeface="+mj-lt"/>
              </a:rPr>
              <a:t> 박지연</a:t>
            </a:r>
            <a:r>
              <a:rPr kumimoji="1" lang="en-US" altLang="ko-KR" sz="1800" dirty="0">
                <a:latin typeface="+mj-lt"/>
              </a:rPr>
              <a:t>,</a:t>
            </a:r>
            <a:r>
              <a:rPr kumimoji="1" lang="ko-KR" altLang="en-US" sz="1800" dirty="0">
                <a:latin typeface="+mj-lt"/>
              </a:rPr>
              <a:t> 김유나</a:t>
            </a:r>
            <a:endParaRPr kumimoji="1" lang="en-US" altLang="ko-KR" sz="1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31267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9F0A3CF-B300-CDD8-1DD6-0D7140842A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F5183-D9CD-D444-A31C-69DDA26A3236}" type="slidenum">
              <a:rPr kumimoji="1" lang="ko-KR" altLang="en-US" smtClean="0"/>
              <a:pPr/>
              <a:t>9</a:t>
            </a:fld>
            <a:endParaRPr kumimoji="1"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7C7133-BDF8-69AB-0F26-E9F9EEE29710}"/>
              </a:ext>
            </a:extLst>
          </p:cNvPr>
          <p:cNvSpPr txBox="1"/>
          <p:nvPr/>
        </p:nvSpPr>
        <p:spPr>
          <a:xfrm>
            <a:off x="550985" y="234461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4</a:t>
            </a:r>
            <a:endParaRPr kumimoji="1"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AE2873-E2D0-84A2-BFE0-96DD28464B92}"/>
              </a:ext>
            </a:extLst>
          </p:cNvPr>
          <p:cNvSpPr txBox="1"/>
          <p:nvPr/>
        </p:nvSpPr>
        <p:spPr>
          <a:xfrm>
            <a:off x="1064386" y="226034"/>
            <a:ext cx="3080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solidFill>
                  <a:schemeClr val="bg1"/>
                </a:solidFill>
              </a:rPr>
              <a:t>FlashAttention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F1B43C6-02BA-ABDF-F489-F5AB9C19186F}"/>
              </a:ext>
            </a:extLst>
          </p:cNvPr>
          <p:cNvSpPr/>
          <p:nvPr/>
        </p:nvSpPr>
        <p:spPr>
          <a:xfrm>
            <a:off x="550985" y="931267"/>
            <a:ext cx="3926422" cy="4337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109764" dist="38100" dir="2700000" sx="100135" sy="100135" algn="tl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Recomputation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98A78D9-2465-EB06-C8A9-A14E5E37C119}"/>
                  </a:ext>
                </a:extLst>
              </p:cNvPr>
              <p:cNvSpPr txBox="1"/>
              <p:nvPr/>
            </p:nvSpPr>
            <p:spPr>
              <a:xfrm>
                <a:off x="550985" y="1403660"/>
                <a:ext cx="11329711" cy="22201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200000"/>
                  </a:lnSpc>
                  <a:buFont typeface="Wingdings" pitchFamily="2" charset="2"/>
                  <a:buChar char="ü"/>
                </a:pPr>
                <a:r>
                  <a:rPr kumimoji="1" lang="en-US" altLang="ko-KR" dirty="0"/>
                  <a:t>Backward pass</a:t>
                </a:r>
                <a:r>
                  <a:rPr kumimoji="1" lang="ko-KR" altLang="en-US" dirty="0"/>
                  <a:t>를 위한 중간 값인 </a:t>
                </a:r>
                <a14:m>
                  <m:oMath xmlns:m="http://schemas.openxmlformats.org/officeDocument/2006/math">
                    <m:r>
                      <a:rPr kumimoji="1" lang="en-US" altLang="ko-KR" b="1" i="1" dirty="0">
                        <a:solidFill>
                          <a:srgbClr val="00246E"/>
                        </a:solidFill>
                        <a:latin typeface="Cambria Math" panose="02040503050406030204" pitchFamily="18" charset="0"/>
                      </a:rPr>
                      <m:t>𝑺</m:t>
                    </m:r>
                    <m:r>
                      <a:rPr kumimoji="1" lang="en-US" altLang="ko-KR" b="1" i="1" dirty="0">
                        <a:solidFill>
                          <a:srgbClr val="00246E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kumimoji="1" lang="en-US" altLang="ko-KR" b="1" i="1" dirty="0">
                        <a:solidFill>
                          <a:srgbClr val="00246E"/>
                        </a:solidFill>
                        <a:latin typeface="Cambria Math" panose="02040503050406030204" pitchFamily="18" charset="0"/>
                      </a:rPr>
                      <m:t>𝑷</m:t>
                    </m:r>
                    <m:r>
                      <a:rPr kumimoji="1" lang="en-US" altLang="ko-KR" b="1" i="1" dirty="0">
                        <a:solidFill>
                          <a:srgbClr val="00246E"/>
                        </a:solidFill>
                        <a:latin typeface="Cambria Math" panose="02040503050406030204" pitchFamily="18" charset="0"/>
                      </a:rPr>
                      <m:t> ∈ </m:t>
                    </m:r>
                    <m:sSup>
                      <m:sSupPr>
                        <m:ctrlPr>
                          <a:rPr kumimoji="1" lang="en-US" altLang="ko-KR" b="1" i="1" dirty="0">
                            <a:solidFill>
                              <a:srgbClr val="00246E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R" b="1" i="1" dirty="0">
                            <a:solidFill>
                              <a:srgbClr val="00246E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kumimoji="1" lang="en-US" altLang="ko-KR" b="1" i="1" dirty="0">
                            <a:solidFill>
                              <a:srgbClr val="00246E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𝑵</m:t>
                        </m:r>
                        <m:r>
                          <a:rPr kumimoji="1" lang="en-US" altLang="ko-KR" b="1" i="1" dirty="0">
                            <a:solidFill>
                              <a:srgbClr val="00246E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× </m:t>
                        </m:r>
                        <m:r>
                          <a:rPr kumimoji="1" lang="en-US" altLang="ko-KR" b="1" i="1" dirty="0">
                            <a:solidFill>
                              <a:srgbClr val="00246E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𝑵</m:t>
                        </m:r>
                      </m:sup>
                    </m:sSup>
                    <m:r>
                      <a:rPr kumimoji="1" lang="en-US" altLang="ko-KR" b="1" i="1" dirty="0">
                        <a:solidFill>
                          <a:srgbClr val="00246E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ko-KR" altLang="en-US" b="1" dirty="0">
                    <a:solidFill>
                      <a:srgbClr val="00246E"/>
                    </a:solidFill>
                  </a:rPr>
                  <a:t>를 저장하지 않는다</a:t>
                </a:r>
                <a:r>
                  <a:rPr kumimoji="1" lang="en-US" altLang="ko-KR" dirty="0"/>
                  <a:t>.</a:t>
                </a:r>
              </a:p>
              <a:p>
                <a:pPr marL="285750" indent="-285750">
                  <a:lnSpc>
                    <a:spcPct val="200000"/>
                  </a:lnSpc>
                  <a:buFont typeface="Wingdings" pitchFamily="2" charset="2"/>
                  <a:buChar char="ü"/>
                </a:pPr>
                <a:r>
                  <a:rPr kumimoji="1" lang="ko-KR" altLang="en-US" dirty="0"/>
                  <a:t>출력 </a:t>
                </a:r>
                <a:r>
                  <a:rPr kumimoji="1" lang="en-US" altLang="ko-KR" dirty="0"/>
                  <a:t>O</a:t>
                </a:r>
                <a:r>
                  <a:rPr kumimoji="1" lang="ko-KR" altLang="en-US" dirty="0"/>
                  <a:t>와 </a:t>
                </a:r>
                <a:r>
                  <a:rPr kumimoji="1" lang="en-US" altLang="ko-KR" dirty="0"/>
                  <a:t>Softmax Normalization Statistics m, l</a:t>
                </a:r>
                <a:r>
                  <a:rPr kumimoji="1" lang="ko-KR" altLang="en-US" dirty="0"/>
                  <a:t>을 저장함으로써</a:t>
                </a:r>
                <a:r>
                  <a:rPr kumimoji="1" lang="en-US" altLang="ko-KR" dirty="0"/>
                  <a:t>,</a:t>
                </a:r>
                <a:r>
                  <a:rPr kumimoji="1" lang="ko-KR" altLang="en-US" dirty="0"/>
                  <a:t> </a:t>
                </a:r>
                <a:endParaRPr kumimoji="1" lang="en-US" altLang="ko-KR" dirty="0"/>
              </a:p>
              <a:p>
                <a:pPr>
                  <a:lnSpc>
                    <a:spcPct val="200000"/>
                  </a:lnSpc>
                </a:pPr>
                <a:r>
                  <a:rPr kumimoji="1" lang="ko-KR" altLang="en-US" dirty="0"/>
                  <a:t>   </a:t>
                </a:r>
                <a:r>
                  <a:rPr kumimoji="1" lang="en-US" altLang="ko-KR" dirty="0"/>
                  <a:t>Backward pass</a:t>
                </a:r>
                <a:r>
                  <a:rPr kumimoji="1" lang="ko-KR" altLang="en-US" dirty="0"/>
                  <a:t>에서 </a:t>
                </a:r>
                <a:r>
                  <a:rPr kumimoji="1" lang="en-US" altLang="ko-KR" dirty="0"/>
                  <a:t>SRAM</a:t>
                </a:r>
                <a:r>
                  <a:rPr kumimoji="1" lang="ko-KR" altLang="en-US" dirty="0"/>
                  <a:t>의 </a:t>
                </a:r>
                <a:r>
                  <a:rPr kumimoji="1" lang="en-US" altLang="ko-KR" b="1" dirty="0">
                    <a:solidFill>
                      <a:srgbClr val="00246E"/>
                    </a:solidFill>
                  </a:rPr>
                  <a:t>Q, K, V</a:t>
                </a:r>
                <a:r>
                  <a:rPr kumimoji="1" lang="ko-KR" altLang="en-US" b="1" dirty="0">
                    <a:solidFill>
                      <a:srgbClr val="00246E"/>
                    </a:solidFill>
                  </a:rPr>
                  <a:t> 블록으로부터 </a:t>
                </a:r>
                <a:r>
                  <a:rPr kumimoji="1" lang="en-US" altLang="ko-KR" b="1" dirty="0">
                    <a:solidFill>
                      <a:srgbClr val="00246E"/>
                    </a:solidFill>
                  </a:rPr>
                  <a:t>S</a:t>
                </a:r>
                <a:r>
                  <a:rPr kumimoji="1" lang="ko-KR" altLang="en-US" b="1" dirty="0">
                    <a:solidFill>
                      <a:srgbClr val="00246E"/>
                    </a:solidFill>
                  </a:rPr>
                  <a:t>와 </a:t>
                </a:r>
                <a:r>
                  <a:rPr kumimoji="1" lang="en-US" altLang="ko-KR" b="1" dirty="0">
                    <a:solidFill>
                      <a:srgbClr val="00246E"/>
                    </a:solidFill>
                  </a:rPr>
                  <a:t>P</a:t>
                </a:r>
                <a:r>
                  <a:rPr kumimoji="1" lang="ko-KR" altLang="en-US" b="1" dirty="0">
                    <a:solidFill>
                      <a:srgbClr val="00246E"/>
                    </a:solidFill>
                  </a:rPr>
                  <a:t>를 </a:t>
                </a:r>
                <a:r>
                  <a:rPr kumimoji="1" lang="en-US" altLang="ko-KR" b="1" dirty="0">
                    <a:solidFill>
                      <a:srgbClr val="00246E"/>
                    </a:solidFill>
                  </a:rPr>
                  <a:t>Recomputation</a:t>
                </a:r>
                <a:r>
                  <a:rPr kumimoji="1" lang="ko-KR" altLang="en-US" dirty="0"/>
                  <a:t>할 수 있다</a:t>
                </a:r>
                <a:r>
                  <a:rPr kumimoji="1" lang="en-US" altLang="ko-KR" dirty="0"/>
                  <a:t>.</a:t>
                </a:r>
              </a:p>
              <a:p>
                <a:pPr marL="285750" indent="-285750">
                  <a:lnSpc>
                    <a:spcPct val="200000"/>
                  </a:lnSpc>
                  <a:buFont typeface="Wingdings" pitchFamily="2" charset="2"/>
                  <a:buChar char="ü"/>
                </a:pPr>
                <a:r>
                  <a:rPr kumimoji="1" lang="ko-KR" altLang="en-US" b="1" dirty="0">
                    <a:solidFill>
                      <a:srgbClr val="00246E"/>
                    </a:solidFill>
                  </a:rPr>
                  <a:t>더 많은 </a:t>
                </a:r>
                <a:r>
                  <a:rPr kumimoji="1" lang="en-US" altLang="ko-KR" b="1" dirty="0">
                    <a:solidFill>
                      <a:srgbClr val="00246E"/>
                    </a:solidFill>
                  </a:rPr>
                  <a:t>FLOP</a:t>
                </a:r>
                <a:r>
                  <a:rPr kumimoji="1" lang="ko-KR" altLang="en-US" b="1" dirty="0">
                    <a:solidFill>
                      <a:srgbClr val="00246E"/>
                    </a:solidFill>
                  </a:rPr>
                  <a:t>이 발생해도 </a:t>
                </a:r>
                <a:r>
                  <a:rPr kumimoji="1" lang="en-US" altLang="ko-KR" b="1" dirty="0">
                    <a:solidFill>
                      <a:srgbClr val="00246E"/>
                    </a:solidFill>
                  </a:rPr>
                  <a:t>HBM</a:t>
                </a:r>
                <a:r>
                  <a:rPr kumimoji="1" lang="ko-KR" altLang="en-US" b="1" dirty="0">
                    <a:solidFill>
                      <a:srgbClr val="00246E"/>
                    </a:solidFill>
                  </a:rPr>
                  <a:t> 접근이 줄어들어 </a:t>
                </a:r>
                <a:r>
                  <a:rPr kumimoji="1" lang="en-US" altLang="ko-KR" b="1" dirty="0">
                    <a:solidFill>
                      <a:srgbClr val="00246E"/>
                    </a:solidFill>
                  </a:rPr>
                  <a:t>Backward pass</a:t>
                </a:r>
                <a:r>
                  <a:rPr kumimoji="1" lang="ko-KR" altLang="en-US" b="1" dirty="0">
                    <a:solidFill>
                      <a:srgbClr val="00246E"/>
                    </a:solidFill>
                  </a:rPr>
                  <a:t>를 더 빠르게 한다</a:t>
                </a:r>
                <a:r>
                  <a:rPr kumimoji="1" lang="en-US" altLang="ko-KR" b="1" dirty="0">
                    <a:solidFill>
                      <a:srgbClr val="00246E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98A78D9-2465-EB06-C8A9-A14E5E37C1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985" y="1403660"/>
                <a:ext cx="11329711" cy="2220160"/>
              </a:xfrm>
              <a:prstGeom prst="rect">
                <a:avLst/>
              </a:prstGeom>
              <a:blipFill>
                <a:blip r:embed="rId2"/>
                <a:stretch>
                  <a:fillRect l="-336" b="-397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168739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7366F38-3CD6-7031-C5F1-674BFE9967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F5183-D9CD-D444-A31C-69DDA26A3236}" type="slidenum">
              <a:rPr kumimoji="1" lang="ko-KR" altLang="en-US" smtClean="0"/>
              <a:pPr/>
              <a:t>10</a:t>
            </a:fld>
            <a:endParaRPr kumimoji="1"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61F257E-D54C-0465-F211-D266A5816D59}"/>
              </a:ext>
            </a:extLst>
          </p:cNvPr>
          <p:cNvSpPr txBox="1"/>
          <p:nvPr/>
        </p:nvSpPr>
        <p:spPr>
          <a:xfrm>
            <a:off x="550985" y="1365021"/>
            <a:ext cx="11329711" cy="49901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kumimoji="1" lang="ko-KR" altLang="en-US" b="1" dirty="0">
                <a:solidFill>
                  <a:srgbClr val="00246E"/>
                </a:solidFill>
              </a:rPr>
              <a:t>메모리 </a:t>
            </a:r>
            <a:r>
              <a:rPr kumimoji="1" lang="en-US" altLang="ko-KR" b="1" dirty="0">
                <a:solidFill>
                  <a:srgbClr val="00246E"/>
                </a:solidFill>
              </a:rPr>
              <a:t>bound</a:t>
            </a:r>
            <a:r>
              <a:rPr kumimoji="1" lang="ko-KR" altLang="en-US" dirty="0"/>
              <a:t>*</a:t>
            </a:r>
            <a:r>
              <a:rPr kumimoji="1" lang="ko-KR" altLang="en-US" b="1" dirty="0">
                <a:solidFill>
                  <a:srgbClr val="00246E"/>
                </a:solidFill>
              </a:rPr>
              <a:t> 연산을 가속화</a:t>
            </a:r>
            <a:r>
              <a:rPr kumimoji="1" lang="ko-KR" altLang="en-US" dirty="0"/>
              <a:t>하기 위한 방법이다</a:t>
            </a:r>
            <a:r>
              <a:rPr kumimoji="1" lang="en-US" altLang="ko-KR" dirty="0"/>
              <a:t>.</a:t>
            </a:r>
          </a:p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kumimoji="1" lang="ko-KR" altLang="en-US" dirty="0"/>
              <a:t>연산을 </a:t>
            </a:r>
            <a:r>
              <a:rPr kumimoji="1" lang="ko-KR" altLang="en-US" b="1" dirty="0">
                <a:solidFill>
                  <a:srgbClr val="00246E"/>
                </a:solidFill>
              </a:rPr>
              <a:t>하나의 </a:t>
            </a:r>
            <a:r>
              <a:rPr kumimoji="1" lang="en-US" altLang="ko-KR" b="1" dirty="0">
                <a:solidFill>
                  <a:srgbClr val="00246E"/>
                </a:solidFill>
              </a:rPr>
              <a:t>Kernel</a:t>
            </a:r>
            <a:r>
              <a:rPr kumimoji="1" lang="ko-KR" altLang="en-US" dirty="0"/>
              <a:t>로 통합함으로써 메모리 액세스 시간과 </a:t>
            </a:r>
            <a:r>
              <a:rPr kumimoji="1" lang="en-US" altLang="ko-KR" dirty="0"/>
              <a:t>Kernel</a:t>
            </a:r>
            <a:r>
              <a:rPr kumimoji="1" lang="ko-KR" altLang="en-US" dirty="0"/>
              <a:t> 실행 시간을 감소하여 최적화한다</a:t>
            </a:r>
            <a:r>
              <a:rPr kumimoji="1" lang="en-US" altLang="ko-KR" dirty="0"/>
              <a:t>.</a:t>
            </a:r>
          </a:p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kumimoji="1" lang="en-US" altLang="ko-KR" dirty="0"/>
              <a:t>Standard Attention </a:t>
            </a:r>
            <a:r>
              <a:rPr kumimoji="1" lang="ko-KR" altLang="en-US" dirty="0"/>
              <a:t>모델 </a:t>
            </a:r>
            <a:r>
              <a:rPr kumimoji="1" lang="en-US" altLang="ko-KR" dirty="0"/>
              <a:t>Train</a:t>
            </a:r>
            <a:r>
              <a:rPr kumimoji="1" lang="ko-KR" altLang="en-US" dirty="0"/>
              <a:t>에서는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Attention </a:t>
            </a:r>
            <a:r>
              <a:rPr kumimoji="1" lang="ko-KR" altLang="en-US" dirty="0"/>
              <a:t>연산의 중간 값을 </a:t>
            </a:r>
            <a:r>
              <a:rPr kumimoji="1" lang="en-US" altLang="ko-KR" dirty="0"/>
              <a:t>Backward pass</a:t>
            </a:r>
            <a:r>
              <a:rPr kumimoji="1" lang="ko-KR" altLang="en-US" dirty="0"/>
              <a:t>를 위해 </a:t>
            </a:r>
            <a:endParaRPr kumimoji="1" lang="en-US" altLang="ko-KR" dirty="0"/>
          </a:p>
          <a:p>
            <a:pPr>
              <a:lnSpc>
                <a:spcPct val="200000"/>
              </a:lnSpc>
            </a:pPr>
            <a:r>
              <a:rPr kumimoji="1" lang="en-US" altLang="ko-KR" dirty="0"/>
              <a:t>   HBM</a:t>
            </a:r>
            <a:r>
              <a:rPr kumimoji="1" lang="ko-KR" altLang="en-US" dirty="0"/>
              <a:t>에 저장해야 하므로</a:t>
            </a:r>
            <a:r>
              <a:rPr kumimoji="1" lang="en-US" altLang="ko-KR" dirty="0"/>
              <a:t>,</a:t>
            </a:r>
            <a:r>
              <a:rPr kumimoji="1" lang="ko-KR" altLang="en-US" dirty="0"/>
              <a:t> 이는 </a:t>
            </a:r>
            <a:r>
              <a:rPr kumimoji="1" lang="en-US" altLang="ko-KR" b="1" dirty="0">
                <a:solidFill>
                  <a:srgbClr val="00246E"/>
                </a:solidFill>
              </a:rPr>
              <a:t>Kernel</a:t>
            </a:r>
            <a:r>
              <a:rPr kumimoji="1" lang="ko-KR" altLang="en-US" b="1" dirty="0">
                <a:solidFill>
                  <a:srgbClr val="00246E"/>
                </a:solidFill>
              </a:rPr>
              <a:t> </a:t>
            </a:r>
            <a:r>
              <a:rPr kumimoji="1" lang="en-US" altLang="ko-KR" b="1" dirty="0">
                <a:solidFill>
                  <a:srgbClr val="00246E"/>
                </a:solidFill>
              </a:rPr>
              <a:t>fusion</a:t>
            </a:r>
            <a:r>
              <a:rPr kumimoji="1" lang="ko-KR" altLang="en-US" b="1" dirty="0">
                <a:solidFill>
                  <a:srgbClr val="00246E"/>
                </a:solidFill>
              </a:rPr>
              <a:t>의 효과를 감소시킨다</a:t>
            </a:r>
            <a:r>
              <a:rPr kumimoji="1" lang="en-US" altLang="ko-KR" dirty="0"/>
              <a:t>.</a:t>
            </a:r>
          </a:p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kumimoji="1" lang="en-US" altLang="ko-KR" dirty="0"/>
              <a:t>FlashAttention</a:t>
            </a:r>
            <a:r>
              <a:rPr kumimoji="1" lang="ko-KR" altLang="en-US" dirty="0"/>
              <a:t>은 동일한 입력에 여러 연산이 적용되는 경우</a:t>
            </a:r>
            <a:r>
              <a:rPr kumimoji="1" lang="en-US" altLang="ko-KR" dirty="0"/>
              <a:t>,</a:t>
            </a:r>
          </a:p>
          <a:p>
            <a:pPr>
              <a:lnSpc>
                <a:spcPct val="200000"/>
              </a:lnSpc>
            </a:pPr>
            <a:r>
              <a:rPr kumimoji="1" lang="en-US" altLang="ko-KR" dirty="0"/>
              <a:t>   </a:t>
            </a:r>
            <a:r>
              <a:rPr kumimoji="1" lang="ko-KR" altLang="en-US" dirty="0"/>
              <a:t>입력을 각 연산마다 여러 번 </a:t>
            </a:r>
            <a:r>
              <a:rPr kumimoji="1" lang="en-US" altLang="ko-KR" dirty="0"/>
              <a:t>HBM</a:t>
            </a:r>
            <a:r>
              <a:rPr kumimoji="1" lang="ko-KR" altLang="en-US" dirty="0"/>
              <a:t>에서 로드하는 대신 </a:t>
            </a:r>
            <a:r>
              <a:rPr kumimoji="1" lang="ko-KR" altLang="en-US" b="1" dirty="0">
                <a:solidFill>
                  <a:srgbClr val="00246E"/>
                </a:solidFill>
              </a:rPr>
              <a:t>한 번만 로드</a:t>
            </a:r>
            <a:r>
              <a:rPr kumimoji="1" lang="ko-KR" altLang="en-US" dirty="0"/>
              <a:t>하고 </a:t>
            </a:r>
            <a:endParaRPr kumimoji="1" lang="en-US" altLang="ko-KR" dirty="0"/>
          </a:p>
          <a:p>
            <a:pPr>
              <a:lnSpc>
                <a:spcPct val="200000"/>
              </a:lnSpc>
            </a:pPr>
            <a:r>
              <a:rPr kumimoji="1" lang="en-US" altLang="ko-KR" b="1" dirty="0">
                <a:solidFill>
                  <a:srgbClr val="00246E"/>
                </a:solidFill>
              </a:rPr>
              <a:t>   </a:t>
            </a:r>
            <a:r>
              <a:rPr kumimoji="1" lang="ko-KR" altLang="en-US" b="1" dirty="0">
                <a:solidFill>
                  <a:srgbClr val="00246E"/>
                </a:solidFill>
              </a:rPr>
              <a:t>중간 값을 저장하지 않는다</a:t>
            </a:r>
            <a:r>
              <a:rPr kumimoji="1" lang="en-US" altLang="ko-KR" dirty="0"/>
              <a:t>.</a:t>
            </a:r>
          </a:p>
          <a:p>
            <a:pPr>
              <a:lnSpc>
                <a:spcPct val="200000"/>
              </a:lnSpc>
            </a:pPr>
            <a:r>
              <a:rPr kumimoji="1" lang="en-US" altLang="ko-KR" dirty="0"/>
              <a:t>* </a:t>
            </a:r>
            <a:r>
              <a:rPr kumimoji="1" lang="ko-KR" altLang="en-US" dirty="0"/>
              <a:t>메모리 </a:t>
            </a:r>
            <a:r>
              <a:rPr kumimoji="1" lang="en-US" altLang="ko-KR" dirty="0"/>
              <a:t>bound</a:t>
            </a:r>
            <a:r>
              <a:rPr kumimoji="1" lang="ko-KR" altLang="en-US" dirty="0"/>
              <a:t> 작업에서는 메모리에서 데이터를 </a:t>
            </a:r>
            <a:endParaRPr kumimoji="1" lang="en-US" altLang="ko-KR" dirty="0"/>
          </a:p>
          <a:p>
            <a:pPr>
              <a:lnSpc>
                <a:spcPct val="200000"/>
              </a:lnSpc>
            </a:pPr>
            <a:r>
              <a:rPr kumimoji="1" lang="en-US" altLang="ko-KR" dirty="0"/>
              <a:t>  </a:t>
            </a:r>
            <a:r>
              <a:rPr kumimoji="1" lang="ko-KR" altLang="en-US" dirty="0"/>
              <a:t>가져오고 쓰는 시간이 전체 작업의 속도를 결정짓는다</a:t>
            </a:r>
            <a:r>
              <a:rPr kumimoji="1" lang="en-US" altLang="ko-KR" dirty="0"/>
              <a:t>.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B118127-81DD-C3AA-9B87-948F12C0E12F}"/>
              </a:ext>
            </a:extLst>
          </p:cNvPr>
          <p:cNvSpPr/>
          <p:nvPr/>
        </p:nvSpPr>
        <p:spPr>
          <a:xfrm>
            <a:off x="550985" y="931267"/>
            <a:ext cx="3926422" cy="4337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109764" dist="38100" dir="2700000" sx="100135" sy="100135" algn="tl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Kernel fusion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26B3301-690A-4C7D-4D54-E7AB55C3F071}"/>
              </a:ext>
            </a:extLst>
          </p:cNvPr>
          <p:cNvSpPr txBox="1"/>
          <p:nvPr/>
        </p:nvSpPr>
        <p:spPr>
          <a:xfrm>
            <a:off x="550985" y="234461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4</a:t>
            </a:r>
            <a:endParaRPr kumimoji="1"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26D87D-181A-3B3B-203F-4D102C4C3DD5}"/>
              </a:ext>
            </a:extLst>
          </p:cNvPr>
          <p:cNvSpPr txBox="1"/>
          <p:nvPr/>
        </p:nvSpPr>
        <p:spPr>
          <a:xfrm>
            <a:off x="1064386" y="226034"/>
            <a:ext cx="3080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solidFill>
                  <a:schemeClr val="bg1"/>
                </a:solidFill>
              </a:rPr>
              <a:t>FlashAttention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  <p:pic>
        <p:nvPicPr>
          <p:cNvPr id="5" name="그림 4" descr="텍스트, 스크린샷, 도표, 라인이(가) 표시된 사진&#10;&#10;자동 생성된 설명">
            <a:extLst>
              <a:ext uri="{FF2B5EF4-FFF2-40B4-BE49-F238E27FC236}">
                <a16:creationId xmlns:a16="http://schemas.microsoft.com/office/drawing/2014/main" id="{D6CE6882-2061-910E-6912-2E35346252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7416" y="3136384"/>
            <a:ext cx="3004993" cy="3218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4200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04C4FFF-D17C-E2E1-0473-4413350056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F5183-D9CD-D444-A31C-69DDA26A3236}" type="slidenum">
              <a:rPr kumimoji="1" lang="ko-KR" altLang="en-US" smtClean="0"/>
              <a:pPr/>
              <a:t>11</a:t>
            </a:fld>
            <a:endParaRPr kumimoji="1"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BF24CCF-6B37-109B-D992-F88E001374C3}"/>
              </a:ext>
            </a:extLst>
          </p:cNvPr>
          <p:cNvSpPr/>
          <p:nvPr/>
        </p:nvSpPr>
        <p:spPr>
          <a:xfrm>
            <a:off x="550985" y="931267"/>
            <a:ext cx="3926422" cy="4337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109764" dist="38100" dir="2700000" sx="100135" sy="100135" algn="tl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>
                <a:solidFill>
                  <a:schemeClr val="tx1"/>
                </a:solidFill>
                <a:latin typeface="+mn-ea"/>
              </a:rPr>
              <a:t>Dropout - PRNG</a:t>
            </a:r>
            <a:endParaRPr kumimoji="1" lang="en-US" altLang="ko-KR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3B88F20-1E4E-A7E1-18ED-ED33864B4EDD}"/>
                  </a:ext>
                </a:extLst>
              </p:cNvPr>
              <p:cNvSpPr txBox="1"/>
              <p:nvPr/>
            </p:nvSpPr>
            <p:spPr>
              <a:xfrm>
                <a:off x="550985" y="1443317"/>
                <a:ext cx="11329711" cy="47571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200000"/>
                  </a:lnSpc>
                  <a:buFont typeface="Wingdings" pitchFamily="2" charset="2"/>
                  <a:buChar char="ü"/>
                </a:pPr>
                <a:r>
                  <a:rPr kumimoji="1" lang="ko-KR" altLang="en-US" dirty="0"/>
                  <a:t>원래 </a:t>
                </a:r>
                <a:r>
                  <a:rPr kumimoji="1" lang="en" altLang="ko-KR" dirty="0"/>
                  <a:t>Dropout</a:t>
                </a:r>
                <a:r>
                  <a:rPr kumimoji="1" lang="en-US" altLang="ko-KR" dirty="0"/>
                  <a:t> mask</a:t>
                </a:r>
                <a:r>
                  <a:rPr kumimoji="1" lang="ko-KR" altLang="en-US" dirty="0"/>
                  <a:t>를 생성할 시</a:t>
                </a:r>
                <a:r>
                  <a:rPr kumimoji="1" lang="en-US" altLang="ko-KR" dirty="0"/>
                  <a:t>, </a:t>
                </a:r>
                <a:r>
                  <a:rPr kumimoji="1" lang="en" altLang="ko-KR" dirty="0"/>
                  <a:t>O(N^2)</a:t>
                </a:r>
                <a:r>
                  <a:rPr kumimoji="1" lang="ko-KR" altLang="en-US" dirty="0"/>
                  <a:t>의 공간 복잡도가 발생한다</a:t>
                </a:r>
                <a:r>
                  <a:rPr kumimoji="1" lang="en-US" altLang="ko-KR" dirty="0"/>
                  <a:t>.</a:t>
                </a:r>
              </a:p>
              <a:p>
                <a:pPr marL="285750" indent="-285750">
                  <a:lnSpc>
                    <a:spcPct val="200000"/>
                  </a:lnSpc>
                  <a:buFont typeface="Wingdings" pitchFamily="2" charset="2"/>
                  <a:buChar char="ü"/>
                </a:pPr>
                <a:r>
                  <a:rPr kumimoji="1" lang="en" altLang="ko-KR" dirty="0"/>
                  <a:t>PRNG(Pseudo-random number generator)</a:t>
                </a:r>
                <a:r>
                  <a:rPr kumimoji="1" lang="ko-KR" altLang="en-US" dirty="0"/>
                  <a:t>를 사용하여 </a:t>
                </a:r>
                <a:r>
                  <a:rPr kumimoji="1" lang="en-US" altLang="ko-KR" dirty="0"/>
                  <a:t>0~1 </a:t>
                </a:r>
                <a:r>
                  <a:rPr kumimoji="1" lang="ko-KR" altLang="en-US" dirty="0"/>
                  <a:t>사이의 값을 생성할 경우</a:t>
                </a:r>
                <a:r>
                  <a:rPr kumimoji="1" lang="en-US" altLang="ko-KR" dirty="0"/>
                  <a:t>,</a:t>
                </a:r>
                <a:r>
                  <a:rPr kumimoji="1" lang="ko-KR" altLang="en-US" dirty="0"/>
                  <a:t> </a:t>
                </a:r>
                <a:endParaRPr kumimoji="1" lang="en-US" altLang="ko-KR" dirty="0"/>
              </a:p>
              <a:p>
                <a:pPr>
                  <a:lnSpc>
                    <a:spcPct val="200000"/>
                  </a:lnSpc>
                </a:pPr>
                <a:r>
                  <a:rPr kumimoji="1" lang="ko-KR" altLang="en-US" dirty="0"/>
                  <a:t>   </a:t>
                </a:r>
                <a:r>
                  <a:rPr kumimoji="1" lang="en" altLang="ko-KR" b="1" dirty="0">
                    <a:solidFill>
                      <a:srgbClr val="00246E"/>
                    </a:solidFill>
                  </a:rPr>
                  <a:t>O(N)</a:t>
                </a:r>
                <a:r>
                  <a:rPr kumimoji="1" lang="ko-KR" altLang="en-US" b="1" dirty="0">
                    <a:solidFill>
                      <a:srgbClr val="00246E"/>
                    </a:solidFill>
                  </a:rPr>
                  <a:t>의 공간 복잡도가 발생하여 더 효율적이다</a:t>
                </a:r>
                <a:r>
                  <a:rPr kumimoji="1" lang="en-US" altLang="ko-KR" dirty="0"/>
                  <a:t>.</a:t>
                </a:r>
              </a:p>
              <a:p>
                <a:pPr>
                  <a:lnSpc>
                    <a:spcPct val="200000"/>
                  </a:lnSpc>
                </a:pPr>
                <a:endParaRPr kumimoji="1" lang="en-US" altLang="ko-KR" dirty="0"/>
              </a:p>
              <a:p>
                <a:pPr>
                  <a:lnSpc>
                    <a:spcPct val="200000"/>
                  </a:lnSpc>
                </a:pPr>
                <a:r>
                  <a:rPr kumimoji="1" lang="en-US" altLang="ko-KR" dirty="0"/>
                  <a:t>1. </a:t>
                </a:r>
                <a:r>
                  <a:rPr kumimoji="1" lang="en" altLang="ko-KR" dirty="0"/>
                  <a:t>Forward pass</a:t>
                </a:r>
                <a:r>
                  <a:rPr kumimoji="1" lang="ko-KR" altLang="en-US" dirty="0"/>
                  <a:t>에서 생성되어 저장된 시드값 </a:t>
                </a:r>
                <a:r>
                  <a:rPr kumimoji="1" lang="en-US" altLang="ko-KR" dirty="0"/>
                  <a:t>ℛ</a:t>
                </a:r>
                <a:r>
                  <a:rPr kumimoji="1" lang="ko-KR" altLang="en-US" dirty="0"/>
                  <a:t>을 </a:t>
                </a:r>
                <a:r>
                  <a:rPr kumimoji="1" lang="en" altLang="ko-KR" dirty="0"/>
                  <a:t>Backward pass</a:t>
                </a:r>
                <a:r>
                  <a:rPr kumimoji="1" lang="ko-KR" altLang="en-US" dirty="0"/>
                  <a:t>에서 설정한다</a:t>
                </a:r>
                <a:r>
                  <a:rPr kumimoji="1" lang="en-US" altLang="ko-KR" dirty="0"/>
                  <a:t>.</a:t>
                </a:r>
              </a:p>
              <a:p>
                <a:pPr>
                  <a:lnSpc>
                    <a:spcPct val="200000"/>
                  </a:lnSpc>
                </a:pPr>
                <a:r>
                  <a:rPr kumimoji="1" lang="en-US" altLang="ko-KR" dirty="0"/>
                  <a:t>2. </a:t>
                </a:r>
                <a:r>
                  <a:rPr kumimoji="1" lang="ko-KR" altLang="en-US" dirty="0"/>
                  <a:t>시드값이 고정된 상태에서 </a:t>
                </a:r>
                <a:r>
                  <a:rPr kumimoji="1" lang="en-US" altLang="ko-KR" dirty="0"/>
                  <a:t>0~1 </a:t>
                </a:r>
                <a:r>
                  <a:rPr kumimoji="1" lang="ko-KR" altLang="en-US" dirty="0"/>
                  <a:t>사이의 값으로 </a:t>
                </a:r>
                <a:r>
                  <a:rPr kumimoji="1" lang="en" altLang="ko-KR" dirty="0"/>
                  <a:t>Random</a:t>
                </a:r>
                <a:r>
                  <a:rPr kumimoji="1" lang="ko-KR" altLang="en-US" dirty="0"/>
                  <a:t> </a:t>
                </a:r>
                <a:r>
                  <a:rPr kumimoji="1" lang="en" altLang="ko-KR" dirty="0"/>
                  <a:t>Dropout </a:t>
                </a:r>
                <a:r>
                  <a:rPr kumimoji="1" lang="en-US" altLang="ko-KR" dirty="0"/>
                  <a:t>mask </a:t>
                </a:r>
                <a:r>
                  <a:rPr kumimoji="1" lang="ko-KR" altLang="en-US" dirty="0"/>
                  <a:t>행렬을 생성한다</a:t>
                </a:r>
                <a:r>
                  <a:rPr kumimoji="1" lang="en-US" altLang="ko-KR" dirty="0"/>
                  <a:t>.</a:t>
                </a:r>
              </a:p>
              <a:p>
                <a:pPr>
                  <a:lnSpc>
                    <a:spcPct val="200000"/>
                  </a:lnSpc>
                </a:pPr>
                <a:r>
                  <a:rPr kumimoji="1" lang="en-US" altLang="ko-KR" dirty="0"/>
                  <a:t>3. </a:t>
                </a:r>
                <a:r>
                  <a:rPr kumimoji="1" lang="en" altLang="ko-KR" dirty="0"/>
                  <a:t>dropout </a:t>
                </a:r>
                <a:r>
                  <a:rPr kumimoji="1" lang="ko-KR" altLang="en-US" dirty="0"/>
                  <a:t>확률보다 작을 경우</a:t>
                </a:r>
                <a:r>
                  <a:rPr kumimoji="1" lang="en-US" altLang="ko-KR" dirty="0"/>
                  <a:t>, </a:t>
                </a:r>
                <a:r>
                  <a:rPr kumimoji="1" lang="en-US" altLang="ko-KR" b="1" dirty="0">
                    <a:solidFill>
                      <a:srgbClr val="00246E"/>
                    </a:solidFill>
                  </a:rPr>
                  <a:t>0</a:t>
                </a:r>
              </a:p>
              <a:p>
                <a:pPr>
                  <a:lnSpc>
                    <a:spcPct val="200000"/>
                  </a:lnSpc>
                </a:pPr>
                <a:r>
                  <a:rPr kumimoji="1" lang="ko-KR" altLang="en-US" dirty="0"/>
                  <a:t>   </a:t>
                </a:r>
                <a:r>
                  <a:rPr kumimoji="1" lang="en" altLang="ko-KR" dirty="0"/>
                  <a:t>dropout </a:t>
                </a:r>
                <a:r>
                  <a:rPr kumimoji="1" lang="ko-KR" altLang="en-US" dirty="0"/>
                  <a:t>확률보다 클 경우</a:t>
                </a:r>
                <a:r>
                  <a:rPr kumimoji="1" lang="en-US" altLang="ko-KR" b="1" dirty="0">
                    <a:solidFill>
                      <a:srgbClr val="00246E"/>
                    </a:solidFill>
                  </a:rPr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ko-KR" b="1" i="1" dirty="0">
                            <a:solidFill>
                              <a:srgbClr val="00246E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ko-KR" b="1" i="1" dirty="0">
                            <a:solidFill>
                              <a:srgbClr val="00246E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kumimoji="1" lang="en-US" altLang="ko-KR" b="1" i="1" dirty="0">
                            <a:solidFill>
                              <a:srgbClr val="00246E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kumimoji="1" lang="en-US" altLang="ko-KR" b="1" i="1" dirty="0">
                            <a:solidFill>
                              <a:srgbClr val="00246E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kumimoji="1" lang="en-US" altLang="ko-KR" b="1" i="1" dirty="0">
                            <a:solidFill>
                              <a:srgbClr val="00246E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kumimoji="1" lang="en-US" altLang="ko-KR" b="1" i="1" dirty="0">
                            <a:solidFill>
                              <a:srgbClr val="00246E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  <m:r>
                          <a:rPr kumimoji="1" lang="en-US" altLang="ko-KR" b="1" i="1" dirty="0">
                            <a:solidFill>
                              <a:srgbClr val="00246E"/>
                            </a:solidFill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kumimoji="1" lang="en-US" altLang="ko-KR" b="1" i="1" dirty="0">
                            <a:solidFill>
                              <a:srgbClr val="00246E"/>
                            </a:solidFill>
                            <a:latin typeface="Cambria Math" panose="02040503050406030204" pitchFamily="18" charset="0"/>
                          </a:rPr>
                          <m:t>𝒅𝒓𝒐𝒑</m:t>
                        </m:r>
                        <m:r>
                          <a:rPr kumimoji="1" lang="en-US" altLang="ko-KR" b="1" i="1" dirty="0">
                            <a:solidFill>
                              <a:srgbClr val="00246E"/>
                            </a:solidFill>
                            <a:latin typeface="Cambria Math" panose="02040503050406030204" pitchFamily="18" charset="0"/>
                          </a:rPr>
                          <m:t> )</m:t>
                        </m:r>
                      </m:den>
                    </m:f>
                  </m:oMath>
                </a14:m>
                <a:r>
                  <a:rPr kumimoji="1" lang="ko-KR" altLang="en-US" dirty="0"/>
                  <a:t>으로 </a:t>
                </a:r>
                <a:r>
                  <a:rPr kumimoji="1" lang="en-US" altLang="ko-KR" dirty="0"/>
                  <a:t>Dropout mask</a:t>
                </a:r>
                <a:r>
                  <a:rPr kumimoji="1" lang="ko-KR" altLang="en-US" dirty="0"/>
                  <a:t>가 설정되고</a:t>
                </a:r>
                <a:r>
                  <a:rPr kumimoji="1" lang="en-US" altLang="ko-KR" dirty="0"/>
                  <a:t>,</a:t>
                </a:r>
                <a:r>
                  <a:rPr kumimoji="1" lang="ko-KR" altLang="en-US" dirty="0"/>
                  <a:t> </a:t>
                </a:r>
                <a:r>
                  <a:rPr kumimoji="1" lang="en-US" altLang="ko-KR" dirty="0"/>
                  <a:t>Attention</a:t>
                </a:r>
                <a:r>
                  <a:rPr kumimoji="1" lang="ko-KR" altLang="en-US" dirty="0"/>
                  <a:t> </a:t>
                </a:r>
                <a:r>
                  <a:rPr kumimoji="1" lang="en-US" altLang="ko-KR" dirty="0"/>
                  <a:t>Weight</a:t>
                </a:r>
                <a:r>
                  <a:rPr kumimoji="1" lang="ko-KR" altLang="en-US" dirty="0"/>
                  <a:t>에 곱해진다</a:t>
                </a:r>
                <a:r>
                  <a:rPr kumimoji="1" lang="en-US" altLang="ko-KR" dirty="0"/>
                  <a:t>.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3B88F20-1E4E-A7E1-18ED-ED33864B4E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985" y="1443317"/>
                <a:ext cx="11329711" cy="4757136"/>
              </a:xfrm>
              <a:prstGeom prst="rect">
                <a:avLst/>
              </a:prstGeom>
              <a:blipFill>
                <a:blip r:embed="rId2"/>
                <a:stretch>
                  <a:fillRect l="-44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40E8F59D-B7DF-E568-17FB-91A2177A33E4}"/>
              </a:ext>
            </a:extLst>
          </p:cNvPr>
          <p:cNvSpPr txBox="1"/>
          <p:nvPr/>
        </p:nvSpPr>
        <p:spPr>
          <a:xfrm>
            <a:off x="550985" y="234461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4</a:t>
            </a:r>
            <a:endParaRPr kumimoji="1"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7AF6CD-185B-DB14-81AC-84B5483F2C37}"/>
              </a:ext>
            </a:extLst>
          </p:cNvPr>
          <p:cNvSpPr txBox="1"/>
          <p:nvPr/>
        </p:nvSpPr>
        <p:spPr>
          <a:xfrm>
            <a:off x="1064386" y="226034"/>
            <a:ext cx="3080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solidFill>
                  <a:schemeClr val="bg1"/>
                </a:solidFill>
              </a:rPr>
              <a:t>FlashAttention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14810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111CB08-5552-9658-2541-2D6A08F52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F5183-D9CD-D444-A31C-69DDA26A3236}" type="slidenum">
              <a:rPr kumimoji="1" lang="ko-KR" altLang="en-US" smtClean="0"/>
              <a:pPr/>
              <a:t>12</a:t>
            </a:fld>
            <a:endParaRPr kumimoji="1"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22C9AB-0364-0342-7448-A075709E8D06}"/>
              </a:ext>
            </a:extLst>
          </p:cNvPr>
          <p:cNvSpPr txBox="1"/>
          <p:nvPr/>
        </p:nvSpPr>
        <p:spPr>
          <a:xfrm>
            <a:off x="550985" y="234461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4</a:t>
            </a:r>
            <a:endParaRPr kumimoji="1"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8FAB30-CB7B-857C-C30C-417FC61F1D85}"/>
              </a:ext>
            </a:extLst>
          </p:cNvPr>
          <p:cNvSpPr txBox="1"/>
          <p:nvPr/>
        </p:nvSpPr>
        <p:spPr>
          <a:xfrm>
            <a:off x="1064386" y="226034"/>
            <a:ext cx="3080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solidFill>
                  <a:schemeClr val="bg1"/>
                </a:solidFill>
              </a:rPr>
              <a:t>FlashAttention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8F70DB5-2435-4D9C-ED22-0E08622B0E27}"/>
              </a:ext>
            </a:extLst>
          </p:cNvPr>
          <p:cNvSpPr/>
          <p:nvPr/>
        </p:nvSpPr>
        <p:spPr>
          <a:xfrm>
            <a:off x="550985" y="931267"/>
            <a:ext cx="3926422" cy="4337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109764" dist="38100" dir="2700000" sx="100135" sy="100135" algn="tl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Algorithm 1. FlashAttention</a:t>
            </a:r>
          </a:p>
        </p:txBody>
      </p:sp>
      <p:pic>
        <p:nvPicPr>
          <p:cNvPr id="7" name="그림 6" descr="텍스트, 스크린샷, 폰트, 문서이(가) 표시된 사진&#10;&#10;자동 생성된 설명">
            <a:extLst>
              <a:ext uri="{FF2B5EF4-FFF2-40B4-BE49-F238E27FC236}">
                <a16:creationId xmlns:a16="http://schemas.microsoft.com/office/drawing/2014/main" id="{38AA0449-64A1-E68C-6B58-A140B5497E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8062" y="1451610"/>
            <a:ext cx="8615875" cy="5046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3295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185FDB4-55C0-564E-BDD7-F0F42FED0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F5183-D9CD-D444-A31C-69DDA26A3236}" type="slidenum">
              <a:rPr kumimoji="1" lang="ko-KR" altLang="en-US" smtClean="0"/>
              <a:pPr/>
              <a:t>13</a:t>
            </a:fld>
            <a:endParaRPr kumimoji="1" lang="ko-KR" altLang="en-US" dirty="0"/>
          </a:p>
        </p:txBody>
      </p:sp>
      <p:pic>
        <p:nvPicPr>
          <p:cNvPr id="3" name="그림 2" descr="텍스트, 스크린샷, 폰트, 문서이(가) 표시된 사진&#10;&#10;자동 생성된 설명">
            <a:extLst>
              <a:ext uri="{FF2B5EF4-FFF2-40B4-BE49-F238E27FC236}">
                <a16:creationId xmlns:a16="http://schemas.microsoft.com/office/drawing/2014/main" id="{163CBBA9-F48E-F393-5A25-BEB3E8CFB5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1362"/>
          <a:stretch/>
        </p:blipFill>
        <p:spPr>
          <a:xfrm>
            <a:off x="995531" y="1481556"/>
            <a:ext cx="10200937" cy="290618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6B53421-B88C-51E8-76BE-DC5F16EFA3F5}"/>
              </a:ext>
            </a:extLst>
          </p:cNvPr>
          <p:cNvSpPr txBox="1"/>
          <p:nvPr/>
        </p:nvSpPr>
        <p:spPr>
          <a:xfrm>
            <a:off x="550985" y="234461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4</a:t>
            </a:r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5CB1AF-D6BD-BEC1-4F27-64C7C9B61218}"/>
              </a:ext>
            </a:extLst>
          </p:cNvPr>
          <p:cNvSpPr txBox="1"/>
          <p:nvPr/>
        </p:nvSpPr>
        <p:spPr>
          <a:xfrm>
            <a:off x="1064386" y="226034"/>
            <a:ext cx="3080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solidFill>
                  <a:schemeClr val="bg1"/>
                </a:solidFill>
              </a:rPr>
              <a:t>FlashAttention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CB49AFB-33CF-6841-4047-265261EE2FC2}"/>
              </a:ext>
            </a:extLst>
          </p:cNvPr>
          <p:cNvSpPr/>
          <p:nvPr/>
        </p:nvSpPr>
        <p:spPr>
          <a:xfrm>
            <a:off x="550985" y="931267"/>
            <a:ext cx="3926422" cy="4337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109764" dist="38100" dir="2700000" sx="100135" sy="100135" algn="tl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Algorithm 1. FlashAttention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65EAF0C-3C59-712B-A3F6-ACC8C5B546D0}"/>
                  </a:ext>
                </a:extLst>
              </p:cNvPr>
              <p:cNvSpPr txBox="1"/>
              <p:nvPr/>
            </p:nvSpPr>
            <p:spPr>
              <a:xfrm>
                <a:off x="550985" y="4425946"/>
                <a:ext cx="11329711" cy="2150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kumimoji="1" lang="en-US" altLang="ko-KR" dirty="0"/>
                  <a:t>1:</a:t>
                </a:r>
                <a:r>
                  <a:rPr kumimoji="1" lang="ko-KR" altLang="en-US" dirty="0"/>
                  <a:t> </a:t>
                </a:r>
                <a:r>
                  <a:rPr kumimoji="1" lang="en-US" altLang="ko-KR" dirty="0"/>
                  <a:t>SRAM</a:t>
                </a:r>
                <a:r>
                  <a:rPr kumimoji="1" lang="ko-KR" altLang="en-US" dirty="0"/>
                  <a:t>의 사이즈인 </a:t>
                </a:r>
                <a:r>
                  <a:rPr kumimoji="1" lang="en-US" altLang="ko-KR" dirty="0"/>
                  <a:t>M</a:t>
                </a:r>
                <a:r>
                  <a:rPr kumimoji="1" lang="ko-KR" altLang="en-US" dirty="0"/>
                  <a:t>을 </a:t>
                </a:r>
                <a:r>
                  <a:rPr kumimoji="1" lang="en-US" altLang="ko-KR" dirty="0"/>
                  <a:t>4d</a:t>
                </a:r>
                <a:r>
                  <a:rPr kumimoji="1" lang="ko-KR" altLang="en-US" dirty="0"/>
                  <a:t>로 나누어 블럭 사이즈를 설정한다</a:t>
                </a:r>
                <a:r>
                  <a:rPr kumimoji="1" lang="en-US" altLang="ko-KR" dirty="0"/>
                  <a:t>.</a:t>
                </a:r>
              </a:p>
              <a:p>
                <a:pPr>
                  <a:lnSpc>
                    <a:spcPct val="150000"/>
                  </a:lnSpc>
                </a:pPr>
                <a:r>
                  <a:rPr kumimoji="1" lang="en-US" altLang="ko-KR" dirty="0"/>
                  <a:t>3:</a:t>
                </a:r>
                <a:r>
                  <a:rPr kumimoji="1" lang="ko-KR" altLang="en-US" dirty="0"/>
                  <a:t> </a:t>
                </a:r>
                <a:r>
                  <a:rPr kumimoji="1" lang="en-US" altLang="ko-KR" dirty="0"/>
                  <a:t>Q</a:t>
                </a:r>
                <a:r>
                  <a:rPr kumimoji="1" lang="ko-KR" altLang="en-US" dirty="0"/>
                  <a:t>는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 dirty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kumimoji="1" lang="en-US" altLang="ko-KR" b="0" i="1" dirty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kumimoji="1" lang="en-US" altLang="ko-KR" b="0" i="1" dirty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kumimoji="1" lang="en-US" altLang="ko-KR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ko-KR" b="0" i="1" dirty="0">
                            <a:latin typeface="Cambria Math" panose="02040503050406030204" pitchFamily="18" charset="0"/>
                          </a:rPr>
                          <m:t>𝑁</m:t>
                        </m:r>
                      </m:num>
                      <m:den>
                        <m:sSub>
                          <m:sSubPr>
                            <m:ctrlPr>
                              <a:rPr kumimoji="1" lang="en-US" altLang="ko-KR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b="0" i="1" dirty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kumimoji="1" lang="en-US" altLang="ko-KR" b="0" i="1" dirty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den>
                    </m:f>
                  </m:oMath>
                </a14:m>
                <a:r>
                  <a:rPr kumimoji="1" lang="ko-KR" altLang="en-US" dirty="0"/>
                  <a:t> 개의 블럭 개수를 가지고</a:t>
                </a:r>
                <a:r>
                  <a:rPr kumimoji="1" lang="en-US" altLang="ko-KR" dirty="0"/>
                  <a:t>,</a:t>
                </a:r>
                <a:r>
                  <a:rPr kumimoji="1" lang="ko-KR" altLang="en-US" dirty="0"/>
                  <a:t> 각 블럭의 사이즈는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 dirty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kumimoji="1" lang="en-US" altLang="ko-KR" b="0" i="1" dirty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kumimoji="1" lang="ko-KR" altLang="en-US" b="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ko-KR" b="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kumimoji="1" lang="ko-KR" altLang="en-US" b="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kumimoji="1" lang="en-US" altLang="ko-KR" b="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kumimoji="1" lang="ko-KR" altLang="en-US" dirty="0"/>
                  <a:t> 이다</a:t>
                </a:r>
                <a:r>
                  <a:rPr kumimoji="1" lang="en-US" altLang="ko-KR" dirty="0"/>
                  <a:t>.</a:t>
                </a:r>
                <a:r>
                  <a:rPr kumimoji="1" lang="ko-KR" altLang="en-US" dirty="0"/>
                  <a:t> </a:t>
                </a:r>
                <a:endParaRPr kumimoji="1" lang="en-US" altLang="ko-KR" dirty="0"/>
              </a:p>
              <a:p>
                <a:pPr>
                  <a:lnSpc>
                    <a:spcPct val="150000"/>
                  </a:lnSpc>
                </a:pPr>
                <a:r>
                  <a:rPr kumimoji="1" lang="ko-KR" altLang="en-US" dirty="0"/>
                  <a:t>   </a:t>
                </a:r>
                <a:r>
                  <a:rPr kumimoji="1" lang="en-US" altLang="ko-KR" dirty="0"/>
                  <a:t>K</a:t>
                </a:r>
                <a:r>
                  <a:rPr kumimoji="1" lang="ko-KR" altLang="en-US" dirty="0"/>
                  <a:t>와 </a:t>
                </a:r>
                <a:r>
                  <a:rPr kumimoji="1" lang="en-US" altLang="ko-KR" dirty="0"/>
                  <a:t>V</a:t>
                </a:r>
                <a:r>
                  <a:rPr kumimoji="1" lang="ko-KR" altLang="en-US" dirty="0"/>
                  <a:t>는</a:t>
                </a:r>
                <a:r>
                  <a:rPr kumimoji="1" lang="en-US" altLang="ko-KR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i="1" dirty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kumimoji="1" lang="en-US" altLang="ko-KR" b="0" i="1" dirty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kumimoji="1" lang="en-US" altLang="ko-KR" b="0" i="1" dirty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kumimoji="1" lang="en-US" altLang="ko-KR" b="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ko-KR" b="0" i="1" dirty="0">
                            <a:latin typeface="Cambria Math" panose="02040503050406030204" pitchFamily="18" charset="0"/>
                          </a:rPr>
                          <m:t>𝑁</m:t>
                        </m:r>
                      </m:num>
                      <m:den>
                        <m:sSub>
                          <m:sSubPr>
                            <m:ctrlPr>
                              <a:rPr kumimoji="1" lang="en-US" altLang="ko-KR" b="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b="0" i="1" dirty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kumimoji="1" lang="en-US" altLang="ko-KR" b="0" i="1" dirty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den>
                    </m:f>
                  </m:oMath>
                </a14:m>
                <a:r>
                  <a:rPr kumimoji="1" lang="ko-KR" altLang="en-US" dirty="0"/>
                  <a:t> 개의 블럭 개수를 가지고</a:t>
                </a:r>
                <a:r>
                  <a:rPr kumimoji="1" lang="en-US" altLang="ko-KR" dirty="0"/>
                  <a:t>,</a:t>
                </a:r>
                <a:r>
                  <a:rPr kumimoji="1" lang="ko-KR" altLang="en-US" dirty="0"/>
                  <a:t> 각 블럭 사이즈는</a:t>
                </a:r>
                <a:r>
                  <a:rPr kumimoji="1" lang="en-US" altLang="ko-KR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i="1" dirty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kumimoji="1" lang="en-US" altLang="ko-KR" b="0" i="1" dirty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kumimoji="1" lang="ko-KR" altLang="en-U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ko-KR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kumimoji="1" lang="ko-KR" alt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kumimoji="1" lang="en-US" altLang="ko-KR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kumimoji="1" lang="ko-KR" altLang="en-US" dirty="0"/>
                  <a:t> 이다</a:t>
                </a:r>
                <a:r>
                  <a:rPr kumimoji="1" lang="en-US" altLang="ko-KR" dirty="0"/>
                  <a:t>.</a:t>
                </a:r>
              </a:p>
              <a:p>
                <a:pPr>
                  <a:lnSpc>
                    <a:spcPct val="150000"/>
                  </a:lnSpc>
                </a:pPr>
                <a:r>
                  <a:rPr kumimoji="1" lang="en-US" altLang="ko-KR" dirty="0"/>
                  <a:t>6: K</a:t>
                </a:r>
                <a:r>
                  <a:rPr kumimoji="1" lang="ko-KR" altLang="en-US" dirty="0"/>
                  <a:t>와 </a:t>
                </a:r>
                <a:r>
                  <a:rPr kumimoji="1" lang="en-US" altLang="ko-KR" dirty="0"/>
                  <a:t>V</a:t>
                </a:r>
                <a:r>
                  <a:rPr kumimoji="1" lang="ko-KR" altLang="en-US" dirty="0"/>
                  <a:t>의 </a:t>
                </a:r>
                <a:r>
                  <a:rPr kumimoji="1" lang="en-US" altLang="ko-KR" dirty="0"/>
                  <a:t>j</a:t>
                </a:r>
                <a:r>
                  <a:rPr kumimoji="1" lang="ko-KR" altLang="en-US" dirty="0"/>
                  <a:t>번 째 블럭을 </a:t>
                </a:r>
                <a:r>
                  <a:rPr kumimoji="1" lang="en-US" altLang="ko-KR" dirty="0"/>
                  <a:t>HBM</a:t>
                </a:r>
                <a:r>
                  <a:rPr kumimoji="1" lang="ko-KR" altLang="en-US" dirty="0"/>
                  <a:t>에서 </a:t>
                </a:r>
                <a:r>
                  <a:rPr kumimoji="1" lang="en-US" altLang="ko-KR" dirty="0"/>
                  <a:t>SRAM</a:t>
                </a:r>
                <a:r>
                  <a:rPr kumimoji="1" lang="ko-KR" altLang="en-US" dirty="0"/>
                  <a:t>으로 로드한다</a:t>
                </a:r>
                <a:r>
                  <a:rPr kumimoji="1" lang="en-US" altLang="ko-KR" dirty="0"/>
                  <a:t>.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65EAF0C-3C59-712B-A3F6-ACC8C5B546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985" y="4425946"/>
                <a:ext cx="11329711" cy="2150332"/>
              </a:xfrm>
              <a:prstGeom prst="rect">
                <a:avLst/>
              </a:prstGeom>
              <a:blipFill>
                <a:blip r:embed="rId3"/>
                <a:stretch>
                  <a:fillRect l="-448" b="-41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039652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텍스트, 스크린샷, 폰트, 문서이(가) 표시된 사진&#10;&#10;자동 생성된 설명">
            <a:extLst>
              <a:ext uri="{FF2B5EF4-FFF2-40B4-BE49-F238E27FC236}">
                <a16:creationId xmlns:a16="http://schemas.microsoft.com/office/drawing/2014/main" id="{DD6E64FF-213E-439F-6459-F713C5FF8D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8716" b="2129"/>
          <a:stretch/>
        </p:blipFill>
        <p:spPr>
          <a:xfrm>
            <a:off x="995531" y="1485649"/>
            <a:ext cx="10200937" cy="2937135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EE51EBE-E5F8-200B-2EBD-E618817A8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F5183-D9CD-D444-A31C-69DDA26A3236}" type="slidenum">
              <a:rPr kumimoji="1" lang="ko-KR" altLang="en-US" smtClean="0"/>
              <a:pPr/>
              <a:t>14</a:t>
            </a:fld>
            <a:endParaRPr kumimoji="1"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304F93-F614-0B04-AC9C-8C747CE89106}"/>
              </a:ext>
            </a:extLst>
          </p:cNvPr>
          <p:cNvSpPr txBox="1"/>
          <p:nvPr/>
        </p:nvSpPr>
        <p:spPr>
          <a:xfrm>
            <a:off x="550985" y="234461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4</a:t>
            </a:r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03C509-67DF-055F-60CC-C31411AD42B0}"/>
              </a:ext>
            </a:extLst>
          </p:cNvPr>
          <p:cNvSpPr txBox="1"/>
          <p:nvPr/>
        </p:nvSpPr>
        <p:spPr>
          <a:xfrm>
            <a:off x="1064386" y="226034"/>
            <a:ext cx="3080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solidFill>
                  <a:schemeClr val="bg1"/>
                </a:solidFill>
              </a:rPr>
              <a:t>FlashAttention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4740DB2-93FC-D366-551D-B695837C0F5C}"/>
              </a:ext>
            </a:extLst>
          </p:cNvPr>
          <p:cNvSpPr/>
          <p:nvPr/>
        </p:nvSpPr>
        <p:spPr>
          <a:xfrm>
            <a:off x="550985" y="931267"/>
            <a:ext cx="3926422" cy="4337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109764" dist="38100" dir="2700000" sx="100135" sy="100135" algn="tl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Algorithm 1. FlashAttention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5ECE30C-E9EA-BE58-ADFF-1BEE72E01FFA}"/>
              </a:ext>
            </a:extLst>
          </p:cNvPr>
          <p:cNvSpPr txBox="1"/>
          <p:nvPr/>
        </p:nvSpPr>
        <p:spPr>
          <a:xfrm>
            <a:off x="550985" y="4523614"/>
            <a:ext cx="11329711" cy="17007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dirty="0"/>
              <a:t>8: K</a:t>
            </a:r>
            <a:r>
              <a:rPr kumimoji="1" lang="ko-KR" altLang="en-US" dirty="0"/>
              <a:t>와 </a:t>
            </a:r>
            <a:r>
              <a:rPr kumimoji="1" lang="en-US" altLang="ko-KR" dirty="0"/>
              <a:t>V</a:t>
            </a:r>
            <a:r>
              <a:rPr kumimoji="1" lang="ko-KR" altLang="en-US" dirty="0"/>
              <a:t>가 </a:t>
            </a:r>
            <a:r>
              <a:rPr kumimoji="1" lang="en-US" altLang="ko-KR" dirty="0"/>
              <a:t>j</a:t>
            </a:r>
            <a:r>
              <a:rPr kumimoji="1" lang="ko-KR" altLang="en-US" dirty="0"/>
              <a:t>번 째 블럭일 때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Q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i</a:t>
            </a:r>
            <a:r>
              <a:rPr kumimoji="1" lang="ko-KR" altLang="en-US" dirty="0"/>
              <a:t>번 째 블럭을 </a:t>
            </a:r>
            <a:r>
              <a:rPr kumimoji="1" lang="en-US" altLang="ko-KR" dirty="0"/>
              <a:t>HBM</a:t>
            </a:r>
            <a:r>
              <a:rPr kumimoji="1" lang="ko-KR" altLang="en-US" dirty="0"/>
              <a:t>에서 </a:t>
            </a:r>
            <a:r>
              <a:rPr kumimoji="1" lang="en-US" altLang="ko-KR" dirty="0"/>
              <a:t>SRAM</a:t>
            </a:r>
            <a:r>
              <a:rPr kumimoji="1" lang="ko-KR" altLang="en-US" dirty="0"/>
              <a:t>으로 로드한다</a:t>
            </a:r>
            <a:r>
              <a:rPr kumimoji="1" lang="en-US" altLang="ko-KR" dirty="0"/>
              <a:t>.</a:t>
            </a:r>
          </a:p>
          <a:p>
            <a:pPr>
              <a:lnSpc>
                <a:spcPct val="150000"/>
              </a:lnSpc>
            </a:pPr>
            <a:r>
              <a:rPr kumimoji="1" lang="en-US" altLang="ko-KR" dirty="0"/>
              <a:t>9:</a:t>
            </a:r>
            <a:r>
              <a:rPr kumimoji="1" lang="ko-KR" altLang="en-US" dirty="0"/>
              <a:t> </a:t>
            </a:r>
            <a:r>
              <a:rPr kumimoji="1" lang="en-US" altLang="ko-KR" dirty="0"/>
              <a:t>Q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i</a:t>
            </a:r>
            <a:r>
              <a:rPr kumimoji="1" lang="ko-KR" altLang="en-US" dirty="0"/>
              <a:t>번 째 블럭과 </a:t>
            </a:r>
            <a:r>
              <a:rPr kumimoji="1" lang="en-US" altLang="ko-KR" dirty="0"/>
              <a:t>K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j</a:t>
            </a:r>
            <a:r>
              <a:rPr kumimoji="1" lang="ko-KR" altLang="en-US" dirty="0"/>
              <a:t>번 째 블럭</a:t>
            </a:r>
            <a:r>
              <a:rPr kumimoji="1" lang="en-US" altLang="ko-KR" dirty="0"/>
              <a:t>(Transpose)</a:t>
            </a:r>
            <a:r>
              <a:rPr kumimoji="1" lang="ko-KR" altLang="en-US" dirty="0"/>
              <a:t>을 한 번에 행렬곱 한다</a:t>
            </a:r>
            <a:r>
              <a:rPr kumimoji="1" lang="en-US" altLang="ko-KR" dirty="0"/>
              <a:t>.</a:t>
            </a:r>
          </a:p>
          <a:p>
            <a:pPr>
              <a:lnSpc>
                <a:spcPct val="150000"/>
              </a:lnSpc>
            </a:pPr>
            <a:endParaRPr kumimoji="1" lang="en-US" altLang="ko-KR" dirty="0"/>
          </a:p>
          <a:p>
            <a:pPr>
              <a:lnSpc>
                <a:spcPct val="150000"/>
              </a:lnSpc>
            </a:pPr>
            <a:r>
              <a:rPr kumimoji="1" lang="ko-KR" altLang="en-US" dirty="0"/>
              <a:t>행렬 곱한 중간 값</a:t>
            </a:r>
            <a:r>
              <a:rPr kumimoji="1" lang="en-US" altLang="ko-KR" dirty="0"/>
              <a:t>(S, P)</a:t>
            </a:r>
            <a:r>
              <a:rPr kumimoji="1" lang="ko-KR" altLang="en-US" dirty="0"/>
              <a:t>을 </a:t>
            </a:r>
            <a:r>
              <a:rPr kumimoji="1" lang="en-US" altLang="ko-KR" dirty="0"/>
              <a:t>HBM</a:t>
            </a:r>
            <a:r>
              <a:rPr kumimoji="1" lang="ko-KR" altLang="en-US" dirty="0"/>
              <a:t>에 </a:t>
            </a:r>
            <a:r>
              <a:rPr kumimoji="1" lang="en-US" altLang="ko-KR" dirty="0"/>
              <a:t>write</a:t>
            </a:r>
            <a:r>
              <a:rPr kumimoji="1" lang="ko-KR" altLang="en-US" dirty="0"/>
              <a:t>하는 과정이 없다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7072116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F9E0B4B-97F5-7D74-37DF-0A0446F39A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F5183-D9CD-D444-A31C-69DDA26A3236}" type="slidenum">
              <a:rPr kumimoji="1" lang="ko-KR" altLang="en-US" smtClean="0"/>
              <a:pPr/>
              <a:t>15</a:t>
            </a:fld>
            <a:endParaRPr kumimoji="1" lang="ko-KR" altLang="en-US" dirty="0"/>
          </a:p>
        </p:txBody>
      </p:sp>
      <p:pic>
        <p:nvPicPr>
          <p:cNvPr id="4" name="그림 3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5B42CED9-5372-2365-BB4A-86D54AC563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421"/>
          <a:stretch/>
        </p:blipFill>
        <p:spPr>
          <a:xfrm>
            <a:off x="2290255" y="1567543"/>
            <a:ext cx="7611490" cy="5018608"/>
          </a:xfrm>
          <a:prstGeom prst="rect">
            <a:avLst/>
          </a:prstGeom>
        </p:spPr>
      </p:pic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EC371EB4-1427-98B5-FA00-4EB30E00D0FA}"/>
              </a:ext>
            </a:extLst>
          </p:cNvPr>
          <p:cNvSpPr/>
          <p:nvPr/>
        </p:nvSpPr>
        <p:spPr>
          <a:xfrm>
            <a:off x="2535044" y="2009274"/>
            <a:ext cx="5189230" cy="166958"/>
          </a:xfrm>
          <a:prstGeom prst="roundRect">
            <a:avLst/>
          </a:prstGeom>
          <a:solidFill>
            <a:srgbClr val="FFFF00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17EF98F0-122C-ECE1-5735-67CBF876FA16}"/>
              </a:ext>
            </a:extLst>
          </p:cNvPr>
          <p:cNvSpPr/>
          <p:nvPr/>
        </p:nvSpPr>
        <p:spPr>
          <a:xfrm>
            <a:off x="2843855" y="4173386"/>
            <a:ext cx="2967398" cy="166958"/>
          </a:xfrm>
          <a:prstGeom prst="roundRect">
            <a:avLst/>
          </a:prstGeom>
          <a:solidFill>
            <a:srgbClr val="FFFF00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1F6B018E-670F-05EE-55B8-25906D47C44E}"/>
              </a:ext>
            </a:extLst>
          </p:cNvPr>
          <p:cNvSpPr/>
          <p:nvPr/>
        </p:nvSpPr>
        <p:spPr>
          <a:xfrm>
            <a:off x="2843854" y="4427533"/>
            <a:ext cx="2875156" cy="166958"/>
          </a:xfrm>
          <a:prstGeom prst="roundRect">
            <a:avLst/>
          </a:prstGeom>
          <a:solidFill>
            <a:srgbClr val="FFFF00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24BF8500-8F4E-E436-3A42-136A20A18D3D}"/>
              </a:ext>
            </a:extLst>
          </p:cNvPr>
          <p:cNvSpPr/>
          <p:nvPr/>
        </p:nvSpPr>
        <p:spPr>
          <a:xfrm>
            <a:off x="2843854" y="5296289"/>
            <a:ext cx="3445185" cy="166958"/>
          </a:xfrm>
          <a:prstGeom prst="roundRect">
            <a:avLst/>
          </a:prstGeom>
          <a:solidFill>
            <a:srgbClr val="FFFF00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8427CD-CE18-FF77-71E4-03DE2DE9E3C8}"/>
              </a:ext>
            </a:extLst>
          </p:cNvPr>
          <p:cNvSpPr txBox="1"/>
          <p:nvPr/>
        </p:nvSpPr>
        <p:spPr>
          <a:xfrm>
            <a:off x="550985" y="234461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4</a:t>
            </a:r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380ECA4-91C4-B0B0-8351-EDB37858FD1A}"/>
              </a:ext>
            </a:extLst>
          </p:cNvPr>
          <p:cNvSpPr txBox="1"/>
          <p:nvPr/>
        </p:nvSpPr>
        <p:spPr>
          <a:xfrm>
            <a:off x="1064386" y="226034"/>
            <a:ext cx="3080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solidFill>
                  <a:schemeClr val="bg1"/>
                </a:solidFill>
              </a:rPr>
              <a:t>FlashAttention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37EF66C-E45A-4E9D-0889-61C08B1DAF4B}"/>
              </a:ext>
            </a:extLst>
          </p:cNvPr>
          <p:cNvSpPr/>
          <p:nvPr/>
        </p:nvSpPr>
        <p:spPr>
          <a:xfrm>
            <a:off x="550984" y="931267"/>
            <a:ext cx="5796653" cy="4337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109764" dist="38100" dir="2700000" sx="100135" sy="100135" algn="tl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Algorithm 2. FlashAttention</a:t>
            </a:r>
            <a:r>
              <a:rPr kumimoji="1" lang="ko-KR" altLang="en-US" dirty="0">
                <a:solidFill>
                  <a:schemeClr val="tx1"/>
                </a:solidFill>
              </a:rPr>
              <a:t> </a:t>
            </a:r>
            <a:r>
              <a:rPr kumimoji="1" lang="en-US" altLang="ko-KR" dirty="0">
                <a:solidFill>
                  <a:schemeClr val="tx1"/>
                </a:solidFill>
              </a:rPr>
              <a:t>Forward pass</a:t>
            </a:r>
          </a:p>
        </p:txBody>
      </p:sp>
    </p:spTree>
    <p:extLst>
      <p:ext uri="{BB962C8B-B14F-4D97-AF65-F5344CB8AC3E}">
        <p14:creationId xmlns:p14="http://schemas.microsoft.com/office/powerpoint/2010/main" val="36042128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7B50977-E379-08AD-8F01-34542B52D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F5183-D9CD-D444-A31C-69DDA26A3236}" type="slidenum">
              <a:rPr kumimoji="1" lang="ko-KR" altLang="en-US" smtClean="0"/>
              <a:pPr/>
              <a:t>16</a:t>
            </a:fld>
            <a:endParaRPr kumimoji="1"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E2A689-8743-8446-1075-2B0EC418D3B3}"/>
              </a:ext>
            </a:extLst>
          </p:cNvPr>
          <p:cNvSpPr txBox="1"/>
          <p:nvPr/>
        </p:nvSpPr>
        <p:spPr>
          <a:xfrm>
            <a:off x="2357120" y="3261360"/>
            <a:ext cx="3262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Standard backward pass </a:t>
            </a:r>
            <a:r>
              <a:rPr kumimoji="1" lang="ko-KR" altLang="en-US"/>
              <a:t>설명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9AD36F-DFEE-A83D-38A5-E5BDFFDF24AA}"/>
              </a:ext>
            </a:extLst>
          </p:cNvPr>
          <p:cNvSpPr txBox="1"/>
          <p:nvPr/>
        </p:nvSpPr>
        <p:spPr>
          <a:xfrm>
            <a:off x="550985" y="234461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4</a:t>
            </a:r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526113-DA2B-C784-CD5D-72749C1CE076}"/>
              </a:ext>
            </a:extLst>
          </p:cNvPr>
          <p:cNvSpPr txBox="1"/>
          <p:nvPr/>
        </p:nvSpPr>
        <p:spPr>
          <a:xfrm>
            <a:off x="1064386" y="226034"/>
            <a:ext cx="3080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solidFill>
                  <a:schemeClr val="bg1"/>
                </a:solidFill>
              </a:rPr>
              <a:t>FlashAttention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  <p:pic>
        <p:nvPicPr>
          <p:cNvPr id="7" name="그림 6" descr="텍스트, 폰트, 스크린샷, 화이트이(가) 표시된 사진&#10;&#10;자동 생성된 설명">
            <a:extLst>
              <a:ext uri="{FF2B5EF4-FFF2-40B4-BE49-F238E27FC236}">
                <a16:creationId xmlns:a16="http://schemas.microsoft.com/office/drawing/2014/main" id="{769906B4-6E4D-3470-273B-A711FC495A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289" y="1990403"/>
            <a:ext cx="10446122" cy="2427261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1BB0777D-296B-E282-E810-C8D59A8F8A54}"/>
              </a:ext>
            </a:extLst>
          </p:cNvPr>
          <p:cNvSpPr/>
          <p:nvPr/>
        </p:nvSpPr>
        <p:spPr>
          <a:xfrm>
            <a:off x="550984" y="931267"/>
            <a:ext cx="5796653" cy="4337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109764" dist="38100" dir="2700000" sx="100135" sy="100135" algn="tl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Algorithm 3. Standard Attention Backward pass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7CF6F38-74ED-1C67-3FF9-6236DB4E2F62}"/>
                  </a:ext>
                </a:extLst>
              </p:cNvPr>
              <p:cNvSpPr txBox="1"/>
              <p:nvPr/>
            </p:nvSpPr>
            <p:spPr>
              <a:xfrm>
                <a:off x="550984" y="4417664"/>
                <a:ext cx="11329711" cy="21387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kumimoji="1" lang="en-US" altLang="ko-KR" dirty="0"/>
                  <a:t>1:</a:t>
                </a:r>
                <a:r>
                  <a:rPr kumimoji="1" lang="ko-KR" altLang="en-US" dirty="0"/>
                  <a:t> </a:t>
                </a:r>
                <a:r>
                  <a:rPr kumimoji="1" lang="en-US" altLang="ko-KR" dirty="0"/>
                  <a:t>Attention Weight</a:t>
                </a:r>
                <a:r>
                  <a:rPr kumimoji="1" lang="ko-KR" altLang="en-US" dirty="0"/>
                  <a:t>인 </a:t>
                </a:r>
                <a14:m>
                  <m:oMath xmlns:m="http://schemas.openxmlformats.org/officeDocument/2006/math">
                    <m:r>
                      <a:rPr kumimoji="1" lang="en-US" altLang="ko-KR" b="1" i="1" dirty="0">
                        <a:solidFill>
                          <a:srgbClr val="00246E"/>
                        </a:solidFill>
                        <a:latin typeface="Cambria Math" panose="02040503050406030204" pitchFamily="18" charset="0"/>
                      </a:rPr>
                      <m:t>𝑷</m:t>
                    </m:r>
                    <m:r>
                      <a:rPr kumimoji="1" lang="ko-KR" altLang="en-US" b="0" i="0" dirty="0">
                        <a:latin typeface="Cambria Math" panose="02040503050406030204" pitchFamily="18" charset="0"/>
                      </a:rPr>
                      <m:t>와</m:t>
                    </m:r>
                  </m:oMath>
                </a14:m>
                <a:r>
                  <a:rPr kumimoji="1" lang="en-US" altLang="ko-KR" b="0" dirty="0"/>
                  <a:t> Attention Output gradient </a:t>
                </a:r>
                <a14:m>
                  <m:oMath xmlns:m="http://schemas.openxmlformats.org/officeDocument/2006/math">
                    <m:r>
                      <a:rPr kumimoji="1" lang="en-US" altLang="ko-KR" b="1" i="1" dirty="0">
                        <a:solidFill>
                          <a:srgbClr val="00246E"/>
                        </a:solidFill>
                        <a:latin typeface="Cambria Math" panose="02040503050406030204" pitchFamily="18" charset="0"/>
                      </a:rPr>
                      <m:t>𝐝𝐎</m:t>
                    </m:r>
                    <m:r>
                      <a:rPr kumimoji="1" lang="ko-KR" altLang="en-US" dirty="0">
                        <a:latin typeface="Cambria Math" panose="02040503050406030204" pitchFamily="18" charset="0"/>
                      </a:rPr>
                      <m:t>를</m:t>
                    </m:r>
                    <m:r>
                      <a:rPr kumimoji="1" lang="ko-KR" altLang="en-US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ko-KR" altLang="en-US" dirty="0">
                        <a:latin typeface="Cambria Math" panose="02040503050406030204" pitchFamily="18" charset="0"/>
                      </a:rPr>
                      <m:t>로드하여</m:t>
                    </m:r>
                  </m:oMath>
                </a14:m>
                <a:r>
                  <a:rPr kumimoji="1" lang="ko-KR" altLang="en-US" dirty="0"/>
                  <a:t> </a:t>
                </a:r>
                <a:r>
                  <a:rPr kumimoji="1" lang="en-US" altLang="ko-KR" dirty="0"/>
                  <a:t>Value</a:t>
                </a:r>
                <a:r>
                  <a:rPr kumimoji="1" lang="ko-KR" altLang="en-US" dirty="0"/>
                  <a:t> 행렬의 </a:t>
                </a:r>
                <a:r>
                  <a:rPr kumimoji="1" lang="en-US" altLang="ko-KR" dirty="0"/>
                  <a:t>gradient </a:t>
                </a:r>
                <a14:m>
                  <m:oMath xmlns:m="http://schemas.openxmlformats.org/officeDocument/2006/math">
                    <m:r>
                      <a:rPr kumimoji="1" lang="en-US" altLang="ko-KR" b="1" i="1" dirty="0">
                        <a:solidFill>
                          <a:srgbClr val="00246E"/>
                        </a:solidFill>
                        <a:latin typeface="Cambria Math" panose="02040503050406030204" pitchFamily="18" charset="0"/>
                      </a:rPr>
                      <m:t>𝐝𝐕</m:t>
                    </m:r>
                    <m:r>
                      <a:rPr kumimoji="1" lang="ko-KR" altLang="en-US" dirty="0">
                        <a:latin typeface="Cambria Math" panose="02040503050406030204" pitchFamily="18" charset="0"/>
                      </a:rPr>
                      <m:t>를</m:t>
                    </m:r>
                    <m:r>
                      <a:rPr kumimoji="1" lang="ko-KR" altLang="en-US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ko-KR" altLang="en-US" dirty="0">
                        <a:latin typeface="Cambria Math" panose="02040503050406030204" pitchFamily="18" charset="0"/>
                      </a:rPr>
                      <m:t>계산한다</m:t>
                    </m:r>
                  </m:oMath>
                </a14:m>
                <a:r>
                  <a:rPr kumimoji="1" lang="en-US" altLang="ko-KR" dirty="0"/>
                  <a:t>.</a:t>
                </a:r>
              </a:p>
              <a:p>
                <a:pPr>
                  <a:lnSpc>
                    <a:spcPct val="150000"/>
                  </a:lnSpc>
                </a:pPr>
                <a:r>
                  <a:rPr kumimoji="1" lang="en-US" altLang="ko-KR" dirty="0"/>
                  <a:t>2:</a:t>
                </a:r>
                <a:r>
                  <a:rPr kumimoji="1" lang="ko-KR" altLang="en-US" dirty="0"/>
                  <a:t> </a:t>
                </a:r>
                <a:r>
                  <a:rPr kumimoji="1" lang="en-US" altLang="ko-KR" dirty="0"/>
                  <a:t>Attention Output</a:t>
                </a:r>
                <a:r>
                  <a:rPr kumimoji="1" lang="ko-KR" altLang="en-US" dirty="0"/>
                  <a:t> </a:t>
                </a:r>
                <a:r>
                  <a:rPr kumimoji="1" lang="en-US" altLang="ko-KR" dirty="0"/>
                  <a:t>gradient</a:t>
                </a:r>
                <a:r>
                  <a:rPr kumimoji="1" lang="ko-KR" altLang="en-US" dirty="0"/>
                  <a:t> </a:t>
                </a:r>
                <a14:m>
                  <m:oMath xmlns:m="http://schemas.openxmlformats.org/officeDocument/2006/math">
                    <m:r>
                      <a:rPr kumimoji="1" lang="en-US" altLang="ko-KR" b="1" i="0" dirty="0">
                        <a:solidFill>
                          <a:srgbClr val="00246E"/>
                        </a:solidFill>
                        <a:latin typeface="Cambria Math" panose="02040503050406030204" pitchFamily="18" charset="0"/>
                      </a:rPr>
                      <m:t>𝐝𝐎</m:t>
                    </m:r>
                    <m:r>
                      <a:rPr kumimoji="1" lang="ko-KR" altLang="en-US" b="0" i="0" dirty="0">
                        <a:latin typeface="Cambria Math" panose="02040503050406030204" pitchFamily="18" charset="0"/>
                      </a:rPr>
                      <m:t>와</m:t>
                    </m:r>
                  </m:oMath>
                </a14:m>
                <a:r>
                  <a:rPr kumimoji="1" lang="ko-KR" altLang="en-US" dirty="0"/>
                  <a:t> </a:t>
                </a:r>
                <a:r>
                  <a:rPr kumimoji="1" lang="en-US" altLang="ko-KR" dirty="0"/>
                  <a:t>Value </a:t>
                </a:r>
                <a:r>
                  <a:rPr kumimoji="1" lang="ko-KR" altLang="en-US" dirty="0"/>
                  <a:t>행렬 </a:t>
                </a:r>
                <a14:m>
                  <m:oMath xmlns:m="http://schemas.openxmlformats.org/officeDocument/2006/math">
                    <m:r>
                      <a:rPr kumimoji="1" lang="en-US" altLang="ko-KR" b="1" i="1" dirty="0">
                        <a:solidFill>
                          <a:srgbClr val="00246E"/>
                        </a:solidFill>
                        <a:latin typeface="Cambria Math" panose="02040503050406030204" pitchFamily="18" charset="0"/>
                      </a:rPr>
                      <m:t>𝑽</m:t>
                    </m:r>
                    <m:r>
                      <a:rPr kumimoji="1" lang="ko-KR" altLang="en-US" b="0" i="0" dirty="0">
                        <a:latin typeface="Cambria Math" panose="02040503050406030204" pitchFamily="18" charset="0"/>
                      </a:rPr>
                      <m:t>를</m:t>
                    </m:r>
                    <m:r>
                      <a:rPr kumimoji="1" lang="ko-KR" altLang="en-US" b="0" i="0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ko-KR" altLang="en-US" b="0" i="0" dirty="0">
                        <a:latin typeface="Cambria Math" panose="02040503050406030204" pitchFamily="18" charset="0"/>
                      </a:rPr>
                      <m:t>로드하여</m:t>
                    </m:r>
                    <m:r>
                      <a:rPr kumimoji="1" lang="ko-KR" altLang="en-US" b="0" i="0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ko-KR" b="1" i="0" dirty="0">
                        <a:solidFill>
                          <a:srgbClr val="00246E"/>
                        </a:solidFill>
                        <a:latin typeface="Cambria Math" panose="02040503050406030204" pitchFamily="18" charset="0"/>
                      </a:rPr>
                      <m:t>𝐝𝐏</m:t>
                    </m:r>
                    <m:r>
                      <a:rPr kumimoji="1" lang="ko-KR" altLang="en-US" b="0" i="0" dirty="0">
                        <a:latin typeface="Cambria Math" panose="02040503050406030204" pitchFamily="18" charset="0"/>
                      </a:rPr>
                      <m:t>를</m:t>
                    </m:r>
                    <m:r>
                      <a:rPr kumimoji="1" lang="ko-KR" altLang="en-US" b="0" i="0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ko-KR" altLang="en-US" b="0" i="0" dirty="0">
                        <a:latin typeface="Cambria Math" panose="02040503050406030204" pitchFamily="18" charset="0"/>
                      </a:rPr>
                      <m:t>계산한다</m:t>
                    </m:r>
                    <m:r>
                      <a:rPr kumimoji="1" lang="en-US" altLang="ko-KR" b="0" i="0" dirty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kumimoji="1" lang="en-US" altLang="ko-KR" b="0" dirty="0"/>
              </a:p>
              <a:p>
                <a:pPr>
                  <a:lnSpc>
                    <a:spcPct val="150000"/>
                  </a:lnSpc>
                </a:pPr>
                <a:r>
                  <a:rPr kumimoji="1" lang="en-US" altLang="ko-KR" dirty="0"/>
                  <a:t>3:</a:t>
                </a:r>
                <a:r>
                  <a:rPr kumimoji="1" lang="ko-KR" altLang="en-US" dirty="0"/>
                  <a:t> </a:t>
                </a:r>
                <a:r>
                  <a:rPr lang="en-US" altLang="ko-KR"/>
                  <a:t>Attention Weight</a:t>
                </a:r>
                <a:r>
                  <a:rPr lang="ko-KR" altLang="en-US"/>
                  <a:t>인 </a:t>
                </a:r>
                <a14:m>
                  <m:oMath xmlns:m="http://schemas.openxmlformats.org/officeDocument/2006/math">
                    <m:r>
                      <a:rPr kumimoji="1" lang="en-US" altLang="ko-KR" b="1" i="1" dirty="0">
                        <a:solidFill>
                          <a:srgbClr val="00246E"/>
                        </a:solidFill>
                        <a:latin typeface="Cambria Math" panose="02040503050406030204" pitchFamily="18" charset="0"/>
                      </a:rPr>
                      <m:t>𝑷</m:t>
                    </m:r>
                  </m:oMath>
                </a14:m>
                <a:r>
                  <a:rPr lang="ko-KR" altLang="en-US"/>
                  <a:t>와 </a:t>
                </a:r>
                <a:r>
                  <a:rPr lang="en-US" altLang="ko-KR"/>
                  <a:t>gradient</a:t>
                </a:r>
                <a:r>
                  <a:rPr lang="ko-KR" altLang="en-US"/>
                  <a:t> </a:t>
                </a:r>
                <a14:m>
                  <m:oMath xmlns:m="http://schemas.openxmlformats.org/officeDocument/2006/math">
                    <m:r>
                      <a:rPr kumimoji="1" lang="en-US" altLang="ko-KR" b="1" i="0" dirty="0">
                        <a:solidFill>
                          <a:srgbClr val="00246E"/>
                        </a:solidFill>
                        <a:latin typeface="Cambria Math" panose="02040503050406030204" pitchFamily="18" charset="0"/>
                      </a:rPr>
                      <m:t>𝐝</m:t>
                    </m:r>
                    <m:r>
                      <a:rPr kumimoji="1" lang="en-US" altLang="ko-KR" b="1" i="1" dirty="0">
                        <a:solidFill>
                          <a:srgbClr val="00246E"/>
                        </a:solidFill>
                        <a:latin typeface="Cambria Math" panose="02040503050406030204" pitchFamily="18" charset="0"/>
                      </a:rPr>
                      <m:t>𝑷</m:t>
                    </m:r>
                  </m:oMath>
                </a14:m>
                <a:r>
                  <a:rPr lang="ko-KR" altLang="en-US"/>
                  <a:t>를 사용하여 </a:t>
                </a:r>
                <a14:m>
                  <m:oMath xmlns:m="http://schemas.openxmlformats.org/officeDocument/2006/math">
                    <m:r>
                      <a:rPr kumimoji="1" lang="en-US" altLang="ko-KR" b="1" i="1" dirty="0">
                        <a:solidFill>
                          <a:srgbClr val="00246E"/>
                        </a:solidFill>
                        <a:latin typeface="Cambria Math" panose="02040503050406030204" pitchFamily="18" charset="0"/>
                      </a:rPr>
                      <m:t>𝒅𝑺</m:t>
                    </m:r>
                  </m:oMath>
                </a14:m>
                <a:r>
                  <a:rPr lang="ko-KR" altLang="en-US"/>
                  <a:t>를 계산한다</a:t>
                </a:r>
                <a:r>
                  <a:rPr lang="en-US" altLang="ko-KR"/>
                  <a:t>.</a:t>
                </a:r>
              </a:p>
              <a:p>
                <a:pPr>
                  <a:lnSpc>
                    <a:spcPct val="150000"/>
                  </a:lnSpc>
                </a:pPr>
                <a:r>
                  <a:rPr kumimoji="1" lang="en-US" altLang="ko-KR"/>
                  <a:t>4:</a:t>
                </a:r>
                <a:r>
                  <a:rPr kumimoji="1" lang="ko-KR" altLang="en-US"/>
                  <a:t> </a:t>
                </a:r>
                <a:r>
                  <a:rPr kumimoji="1" lang="en-US" altLang="ko-KR"/>
                  <a:t>Attention Score</a:t>
                </a:r>
                <a:r>
                  <a:rPr kumimoji="1" lang="ko-KR" altLang="en-US"/>
                  <a:t>의 </a:t>
                </a:r>
                <a:r>
                  <a:rPr kumimoji="1" lang="en-US" altLang="ko-KR"/>
                  <a:t>gradient </a:t>
                </a:r>
                <a14:m>
                  <m:oMath xmlns:m="http://schemas.openxmlformats.org/officeDocument/2006/math">
                    <m:r>
                      <a:rPr kumimoji="1" lang="en-US" altLang="ko-KR" b="1" i="0" dirty="0">
                        <a:solidFill>
                          <a:srgbClr val="00246E"/>
                        </a:solidFill>
                        <a:latin typeface="Cambria Math" panose="02040503050406030204" pitchFamily="18" charset="0"/>
                      </a:rPr>
                      <m:t>𝐝</m:t>
                    </m:r>
                    <m:r>
                      <a:rPr kumimoji="1" lang="en-US" altLang="ko-KR" b="1" i="1" dirty="0">
                        <a:solidFill>
                          <a:srgbClr val="00246E"/>
                        </a:solidFill>
                        <a:latin typeface="Cambria Math" panose="02040503050406030204" pitchFamily="18" charset="0"/>
                      </a:rPr>
                      <m:t>𝑺</m:t>
                    </m:r>
                  </m:oMath>
                </a14:m>
                <a:r>
                  <a:rPr lang="ko-KR" altLang="en-US"/>
                  <a:t>와 </a:t>
                </a:r>
                <a:r>
                  <a:rPr lang="en" altLang="ko-KR"/>
                  <a:t>Key </a:t>
                </a:r>
                <a:r>
                  <a:rPr lang="ko-KR" altLang="en-US"/>
                  <a:t>행렬 </a:t>
                </a:r>
                <a:r>
                  <a:rPr lang="en" altLang="ko-KR" b="1">
                    <a:solidFill>
                      <a:srgbClr val="00246E"/>
                    </a:solidFill>
                  </a:rPr>
                  <a:t>K</a:t>
                </a:r>
                <a:r>
                  <a:rPr lang="ko-KR" altLang="en-US"/>
                  <a:t>를 로드하여 </a:t>
                </a:r>
                <a:r>
                  <a:rPr lang="en" altLang="ko-KR"/>
                  <a:t>Query </a:t>
                </a:r>
                <a:r>
                  <a:rPr lang="ko-KR" altLang="en-US"/>
                  <a:t>행렬의 </a:t>
                </a:r>
                <a:r>
                  <a:rPr lang="en-US" altLang="ko-KR"/>
                  <a:t>gradient</a:t>
                </a:r>
                <a:r>
                  <a:rPr lang="ko-KR" altLang="en-US"/>
                  <a:t> </a:t>
                </a:r>
                <a14:m>
                  <m:oMath xmlns:m="http://schemas.openxmlformats.org/officeDocument/2006/math">
                    <m:r>
                      <a:rPr kumimoji="1" lang="en-US" altLang="ko-KR" b="1" i="1" dirty="0">
                        <a:solidFill>
                          <a:srgbClr val="00246E"/>
                        </a:solidFill>
                        <a:latin typeface="Cambria Math" panose="02040503050406030204" pitchFamily="18" charset="0"/>
                      </a:rPr>
                      <m:t>𝐝</m:t>
                    </m:r>
                    <m:r>
                      <a:rPr kumimoji="1" lang="en-US" altLang="ko-KR" b="1" i="0" dirty="0">
                        <a:solidFill>
                          <a:srgbClr val="00246E"/>
                        </a:solidFill>
                        <a:latin typeface="Cambria Math" panose="02040503050406030204" pitchFamily="18" charset="0"/>
                      </a:rPr>
                      <m:t>𝐐</m:t>
                    </m:r>
                  </m:oMath>
                </a14:m>
                <a:r>
                  <a:rPr lang="ko-KR" altLang="en-US"/>
                  <a:t>를 계산한다</a:t>
                </a:r>
                <a:r>
                  <a:rPr lang="en-US" altLang="ko-KR"/>
                  <a:t>.</a:t>
                </a:r>
              </a:p>
              <a:p>
                <a:pPr>
                  <a:lnSpc>
                    <a:spcPct val="150000"/>
                  </a:lnSpc>
                </a:pPr>
                <a:r>
                  <a:rPr kumimoji="1" lang="en-US" altLang="ko-KR"/>
                  <a:t>5:</a:t>
                </a:r>
                <a:r>
                  <a:rPr kumimoji="1" lang="ko-KR" altLang="en-US"/>
                  <a:t> </a:t>
                </a:r>
                <a:r>
                  <a:rPr kumimoji="1" lang="en-US" altLang="ko-KR"/>
                  <a:t>Attention Score</a:t>
                </a:r>
                <a:r>
                  <a:rPr kumimoji="1" lang="ko-KR" altLang="en-US"/>
                  <a:t>의 </a:t>
                </a:r>
                <a:r>
                  <a:rPr kumimoji="1" lang="en-US" altLang="ko-KR"/>
                  <a:t>gradient </a:t>
                </a:r>
                <a14:m>
                  <m:oMath xmlns:m="http://schemas.openxmlformats.org/officeDocument/2006/math">
                    <m:r>
                      <a:rPr kumimoji="1" lang="en-US" altLang="ko-KR" b="1" i="0" dirty="0">
                        <a:solidFill>
                          <a:srgbClr val="00246E"/>
                        </a:solidFill>
                        <a:latin typeface="Cambria Math" panose="02040503050406030204" pitchFamily="18" charset="0"/>
                      </a:rPr>
                      <m:t>𝐝</m:t>
                    </m:r>
                    <m:r>
                      <a:rPr kumimoji="1" lang="en-US" altLang="ko-KR" b="1" i="1" dirty="0">
                        <a:solidFill>
                          <a:srgbClr val="00246E"/>
                        </a:solidFill>
                        <a:latin typeface="Cambria Math" panose="02040503050406030204" pitchFamily="18" charset="0"/>
                      </a:rPr>
                      <m:t>𝑺</m:t>
                    </m:r>
                  </m:oMath>
                </a14:m>
                <a:r>
                  <a:rPr kumimoji="1" lang="ko-KR" altLang="en-US" dirty="0"/>
                  <a:t>와 </a:t>
                </a:r>
                <a:r>
                  <a:rPr kumimoji="1" lang="en-US" altLang="ko-KR" dirty="0"/>
                  <a:t>Query </a:t>
                </a:r>
                <a:r>
                  <a:rPr kumimoji="1" lang="ko-KR" altLang="en-US" dirty="0"/>
                  <a:t>행렬 </a:t>
                </a:r>
                <a:r>
                  <a:rPr kumimoji="1" lang="en-US" altLang="ko-KR" b="1" dirty="0">
                    <a:solidFill>
                      <a:srgbClr val="00246E"/>
                    </a:solidFill>
                  </a:rPr>
                  <a:t>Q</a:t>
                </a:r>
                <a:r>
                  <a:rPr kumimoji="1" lang="ko-KR" altLang="en-US" dirty="0"/>
                  <a:t>를 로드하여 </a:t>
                </a:r>
                <a:r>
                  <a:rPr kumimoji="1" lang="en-US" altLang="ko-KR" dirty="0"/>
                  <a:t>Key </a:t>
                </a:r>
                <a:r>
                  <a:rPr kumimoji="1" lang="ko-KR" altLang="en-US" dirty="0"/>
                  <a:t>행렬의 </a:t>
                </a:r>
                <a:r>
                  <a:rPr kumimoji="1" lang="en-US" altLang="ko-KR" dirty="0"/>
                  <a:t>gradient </a:t>
                </a:r>
                <a14:m>
                  <m:oMath xmlns:m="http://schemas.openxmlformats.org/officeDocument/2006/math">
                    <m:r>
                      <a:rPr kumimoji="1" lang="en-US" altLang="ko-KR" b="1" i="1" dirty="0">
                        <a:solidFill>
                          <a:srgbClr val="00246E"/>
                        </a:solidFill>
                        <a:latin typeface="Cambria Math" panose="02040503050406030204" pitchFamily="18" charset="0"/>
                      </a:rPr>
                      <m:t>𝐝</m:t>
                    </m:r>
                    <m:r>
                      <a:rPr kumimoji="1" lang="en-US" altLang="ko-KR" b="1" i="0" dirty="0">
                        <a:solidFill>
                          <a:srgbClr val="00246E"/>
                        </a:solidFill>
                        <a:latin typeface="Cambria Math" panose="02040503050406030204" pitchFamily="18" charset="0"/>
                      </a:rPr>
                      <m:t>𝐊</m:t>
                    </m:r>
                    <m:r>
                      <a:rPr kumimoji="1" lang="ko-KR" altLang="en-US" dirty="0">
                        <a:latin typeface="Cambria Math" panose="02040503050406030204" pitchFamily="18" charset="0"/>
                      </a:rPr>
                      <m:t>를</m:t>
                    </m:r>
                    <m:r>
                      <a:rPr kumimoji="1" lang="ko-KR" altLang="en-US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ko-KR" altLang="en-US" dirty="0">
                        <a:latin typeface="Cambria Math" panose="02040503050406030204" pitchFamily="18" charset="0"/>
                      </a:rPr>
                      <m:t>계산한다</m:t>
                    </m:r>
                  </m:oMath>
                </a14:m>
                <a:r>
                  <a:rPr kumimoji="1" lang="en-US" altLang="ko-KR" dirty="0"/>
                  <a:t>.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7CF6F38-74ED-1C67-3FF9-6236DB4E2F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984" y="4417664"/>
                <a:ext cx="11329711" cy="2138791"/>
              </a:xfrm>
              <a:prstGeom prst="rect">
                <a:avLst/>
              </a:prstGeom>
              <a:blipFill>
                <a:blip r:embed="rId3"/>
                <a:stretch>
                  <a:fillRect l="-448" b="-355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2823EBBF-5A79-6505-7A3A-768D17A8174B}"/>
              </a:ext>
            </a:extLst>
          </p:cNvPr>
          <p:cNvSpPr txBox="1"/>
          <p:nvPr/>
        </p:nvSpPr>
        <p:spPr>
          <a:xfrm>
            <a:off x="550984" y="1457378"/>
            <a:ext cx="11329711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solidFill>
                  <a:srgbClr val="000000"/>
                </a:solidFill>
                <a:latin typeface="+mn-ea"/>
              </a:rPr>
              <a:t>Backward pass</a:t>
            </a:r>
            <a:r>
              <a:rPr lang="ko-KR" altLang="en-US" b="0" i="0" u="none" strike="noStrike" dirty="0">
                <a:solidFill>
                  <a:srgbClr val="000000"/>
                </a:solidFill>
                <a:effectLst/>
                <a:latin typeface="+mn-ea"/>
              </a:rPr>
              <a:t>는 신경망을 학습시키는 과정에서 손실 함수의 기울기를 계산하여 가중치를 업데이</a:t>
            </a:r>
            <a:r>
              <a:rPr lang="ko-KR" altLang="en-US" dirty="0">
                <a:solidFill>
                  <a:srgbClr val="000000"/>
                </a:solidFill>
                <a:latin typeface="+mn-ea"/>
              </a:rPr>
              <a:t>트한다</a:t>
            </a:r>
            <a:r>
              <a:rPr lang="en-US" altLang="ko-KR" dirty="0">
                <a:solidFill>
                  <a:srgbClr val="000000"/>
                </a:solidFill>
                <a:latin typeface="+mn-ea"/>
              </a:rPr>
              <a:t>.</a:t>
            </a:r>
            <a:endParaRPr kumimoji="1" lang="en-US" altLang="ko-KR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462647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80A29C5-93B5-B868-F77D-D799DA7DD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F5183-D9CD-D444-A31C-69DDA26A3236}" type="slidenum">
              <a:rPr kumimoji="1" lang="ko-KR" altLang="en-US" smtClean="0"/>
              <a:pPr/>
              <a:t>17</a:t>
            </a:fld>
            <a:endParaRPr kumimoji="1" lang="ko-KR" altLang="en-US" dirty="0"/>
          </a:p>
        </p:txBody>
      </p:sp>
      <p:pic>
        <p:nvPicPr>
          <p:cNvPr id="4" name="그림 3" descr="텍스트, 폰트, 스크린샷, 문서이(가) 표시된 사진&#10;&#10;자동 생성된 설명">
            <a:extLst>
              <a:ext uri="{FF2B5EF4-FFF2-40B4-BE49-F238E27FC236}">
                <a16:creationId xmlns:a16="http://schemas.microsoft.com/office/drawing/2014/main" id="{59585759-8D6E-427F-6B64-86EDBC30C4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744"/>
          <a:stretch/>
        </p:blipFill>
        <p:spPr>
          <a:xfrm>
            <a:off x="880076" y="1463562"/>
            <a:ext cx="10431847" cy="400887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31DABC9-D16F-EA37-8205-C213C34E581F}"/>
              </a:ext>
            </a:extLst>
          </p:cNvPr>
          <p:cNvSpPr txBox="1"/>
          <p:nvPr/>
        </p:nvSpPr>
        <p:spPr>
          <a:xfrm>
            <a:off x="550985" y="234461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4</a:t>
            </a:r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EF4504-55E2-54B5-5E98-9D5BFCBFD28C}"/>
              </a:ext>
            </a:extLst>
          </p:cNvPr>
          <p:cNvSpPr txBox="1"/>
          <p:nvPr/>
        </p:nvSpPr>
        <p:spPr>
          <a:xfrm>
            <a:off x="1064386" y="226034"/>
            <a:ext cx="3080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solidFill>
                  <a:schemeClr val="bg1"/>
                </a:solidFill>
              </a:rPr>
              <a:t>FlashAttention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35EF9F6-B3BF-C1AE-95DB-C1C462DC6A02}"/>
              </a:ext>
            </a:extLst>
          </p:cNvPr>
          <p:cNvSpPr/>
          <p:nvPr/>
        </p:nvSpPr>
        <p:spPr>
          <a:xfrm>
            <a:off x="550984" y="931267"/>
            <a:ext cx="5796653" cy="4337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109764" dist="38100" dir="2700000" sx="100135" sy="100135" algn="tl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Algorithm 4. FlashAttention Backward pass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A774E2-0153-0973-4B96-7628A192C1F7}"/>
              </a:ext>
            </a:extLst>
          </p:cNvPr>
          <p:cNvSpPr txBox="1"/>
          <p:nvPr/>
        </p:nvSpPr>
        <p:spPr>
          <a:xfrm>
            <a:off x="550984" y="5472441"/>
            <a:ext cx="11329711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en-US" altLang="ko-KR" dirty="0"/>
              <a:t>Standard Attention Backward pass</a:t>
            </a:r>
            <a:r>
              <a:rPr kumimoji="1" lang="ko-KR" altLang="en-US" dirty="0"/>
              <a:t>와 다른 점은 블록 단위로 나누어 연산하는 </a:t>
            </a:r>
            <a:r>
              <a:rPr kumimoji="1" lang="en-US" altLang="ko-KR" b="1" dirty="0">
                <a:solidFill>
                  <a:srgbClr val="00246E"/>
                </a:solidFill>
              </a:rPr>
              <a:t>Tiling</a:t>
            </a:r>
            <a:r>
              <a:rPr kumimoji="1" lang="ko-KR" altLang="en-US" dirty="0"/>
              <a:t> 기법을 적용한다</a:t>
            </a:r>
            <a:r>
              <a:rPr kumimoji="1" lang="en-US" altLang="ko-KR" dirty="0"/>
              <a:t>.</a:t>
            </a:r>
          </a:p>
        </p:txBody>
      </p:sp>
      <p:sp>
        <p:nvSpPr>
          <p:cNvPr id="6" name="모서리가 둥근 직사각형 6">
            <a:extLst>
              <a:ext uri="{FF2B5EF4-FFF2-40B4-BE49-F238E27FC236}">
                <a16:creationId xmlns:a16="http://schemas.microsoft.com/office/drawing/2014/main" id="{1D6937A9-4D78-F557-71F5-D2649AD52189}"/>
              </a:ext>
            </a:extLst>
          </p:cNvPr>
          <p:cNvSpPr/>
          <p:nvPr/>
        </p:nvSpPr>
        <p:spPr>
          <a:xfrm>
            <a:off x="974151" y="2708694"/>
            <a:ext cx="5530166" cy="621103"/>
          </a:xfrm>
          <a:prstGeom prst="roundRect">
            <a:avLst/>
          </a:prstGeom>
          <a:solidFill>
            <a:srgbClr val="FFFF00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667105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46BA3FD-84F1-AA28-CCC2-A5CF9B84C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F5183-D9CD-D444-A31C-69DDA26A3236}" type="slidenum">
              <a:rPr kumimoji="1" lang="ko-KR" altLang="en-US" smtClean="0"/>
              <a:pPr/>
              <a:t>18</a:t>
            </a:fld>
            <a:endParaRPr kumimoji="1" lang="ko-KR" altLang="en-US" dirty="0"/>
          </a:p>
        </p:txBody>
      </p:sp>
      <p:pic>
        <p:nvPicPr>
          <p:cNvPr id="6" name="그림 5" descr="텍스트, 스크린샷, 폰트, 문서이(가) 표시된 사진&#10;&#10;자동 생성된 설명">
            <a:extLst>
              <a:ext uri="{FF2B5EF4-FFF2-40B4-BE49-F238E27FC236}">
                <a16:creationId xmlns:a16="http://schemas.microsoft.com/office/drawing/2014/main" id="{D7C7E5AF-BE7A-5A62-F429-04AFD7A5A2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8988" y="748636"/>
            <a:ext cx="8614024" cy="536072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7F37162-7D62-04FF-A887-7C4505269834}"/>
              </a:ext>
            </a:extLst>
          </p:cNvPr>
          <p:cNvSpPr txBox="1"/>
          <p:nvPr/>
        </p:nvSpPr>
        <p:spPr>
          <a:xfrm>
            <a:off x="550985" y="234461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4</a:t>
            </a:r>
            <a:endParaRPr kumimoji="1"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7CC029-163C-C654-7A0D-513E1B052A7F}"/>
              </a:ext>
            </a:extLst>
          </p:cNvPr>
          <p:cNvSpPr txBox="1"/>
          <p:nvPr/>
        </p:nvSpPr>
        <p:spPr>
          <a:xfrm>
            <a:off x="1064386" y="226034"/>
            <a:ext cx="3080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solidFill>
                  <a:schemeClr val="bg1"/>
                </a:solidFill>
              </a:rPr>
              <a:t>FlashAttention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042F2497-9850-346C-E554-444A325DCE0D}"/>
              </a:ext>
            </a:extLst>
          </p:cNvPr>
          <p:cNvSpPr/>
          <p:nvPr/>
        </p:nvSpPr>
        <p:spPr>
          <a:xfrm>
            <a:off x="2473739" y="1902047"/>
            <a:ext cx="4950317" cy="699639"/>
          </a:xfrm>
          <a:prstGeom prst="roundRect">
            <a:avLst/>
          </a:prstGeom>
          <a:solidFill>
            <a:srgbClr val="FFFF00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194B06-B626-0DA6-A671-7A15106D94F4}"/>
              </a:ext>
            </a:extLst>
          </p:cNvPr>
          <p:cNvSpPr txBox="1"/>
          <p:nvPr/>
        </p:nvSpPr>
        <p:spPr>
          <a:xfrm>
            <a:off x="550985" y="6035487"/>
            <a:ext cx="11329711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en-US" altLang="ko-KR" dirty="0"/>
              <a:t>S</a:t>
            </a:r>
            <a:r>
              <a:rPr kumimoji="1" lang="ko-KR" altLang="en-US" dirty="0"/>
              <a:t>와 </a:t>
            </a:r>
            <a:r>
              <a:rPr kumimoji="1" lang="en-US" altLang="ko-KR" dirty="0"/>
              <a:t>P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HBM</a:t>
            </a:r>
            <a:r>
              <a:rPr kumimoji="1" lang="ko-KR" altLang="en-US" dirty="0"/>
              <a:t>에 저장되지 않았기 때문에 </a:t>
            </a:r>
            <a:r>
              <a:rPr kumimoji="1" lang="en-US" altLang="ko-KR" dirty="0"/>
              <a:t>SRAM</a:t>
            </a:r>
            <a:r>
              <a:rPr kumimoji="1" lang="ko-KR" altLang="en-US" dirty="0"/>
              <a:t>에서 </a:t>
            </a:r>
            <a:r>
              <a:rPr kumimoji="1" lang="en-US" altLang="ko-KR" b="1" dirty="0">
                <a:solidFill>
                  <a:srgbClr val="00246E"/>
                </a:solidFill>
              </a:rPr>
              <a:t>Recomputation</a:t>
            </a:r>
            <a:r>
              <a:rPr kumimoji="1" lang="ko-KR" altLang="en-US" dirty="0"/>
              <a:t>한다</a:t>
            </a:r>
            <a:r>
              <a:rPr kumimoji="1" lang="en-US" altLang="ko-KR" dirty="0"/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31BD45-40EF-E0F0-1303-00C78E8CC324}"/>
              </a:ext>
            </a:extLst>
          </p:cNvPr>
          <p:cNvSpPr txBox="1"/>
          <p:nvPr/>
        </p:nvSpPr>
        <p:spPr>
          <a:xfrm>
            <a:off x="7424057" y="1769535"/>
            <a:ext cx="2346932" cy="414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600" dirty="0"/>
              <a:t>S = Attention Score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7B42BE6-9425-4E63-ACE6-6A453BFFA547}"/>
              </a:ext>
            </a:extLst>
          </p:cNvPr>
          <p:cNvSpPr txBox="1"/>
          <p:nvPr/>
        </p:nvSpPr>
        <p:spPr>
          <a:xfrm>
            <a:off x="7424056" y="2242028"/>
            <a:ext cx="2782361" cy="414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600" dirty="0"/>
              <a:t>P = Attention Weight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F96A90A-839A-3054-E202-26D7A1FEC77A}"/>
              </a:ext>
            </a:extLst>
          </p:cNvPr>
          <p:cNvSpPr txBox="1"/>
          <p:nvPr/>
        </p:nvSpPr>
        <p:spPr>
          <a:xfrm>
            <a:off x="7424056" y="3899661"/>
            <a:ext cx="3309257" cy="7834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600" dirty="0"/>
              <a:t>16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~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26: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Standard Attention Backward pass</a:t>
            </a:r>
            <a:r>
              <a:rPr kumimoji="1" lang="ko-KR" altLang="en-US" sz="1600" dirty="0"/>
              <a:t>와 동일하다</a:t>
            </a:r>
            <a:r>
              <a:rPr kumimoji="1" lang="en-US" altLang="ko-KR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117592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90E49B7-7F35-572D-A25A-455845A77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F5183-D9CD-D444-A31C-69DDA26A3236}" type="slidenum">
              <a:rPr kumimoji="1" lang="ko-KR" altLang="en-US" smtClean="0"/>
              <a:t>1</a:t>
            </a:fld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E9DC48-DF30-AB70-63D8-4F3C38E96785}"/>
              </a:ext>
            </a:extLst>
          </p:cNvPr>
          <p:cNvSpPr txBox="1"/>
          <p:nvPr/>
        </p:nvSpPr>
        <p:spPr>
          <a:xfrm>
            <a:off x="550984" y="234461"/>
            <a:ext cx="515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0</a:t>
            </a:r>
            <a:endParaRPr kumimoji="1"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8ED35F-F205-43EC-CA5A-B30C7EE8E0E8}"/>
              </a:ext>
            </a:extLst>
          </p:cNvPr>
          <p:cNvSpPr txBox="1"/>
          <p:nvPr/>
        </p:nvSpPr>
        <p:spPr>
          <a:xfrm>
            <a:off x="2055934" y="224481"/>
            <a:ext cx="1746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solidFill>
                  <a:schemeClr val="bg1"/>
                </a:solidFill>
              </a:rPr>
              <a:t>Contents Table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01D5BB9-9C96-3F9B-180F-7418177CD2B2}"/>
              </a:ext>
            </a:extLst>
          </p:cNvPr>
          <p:cNvSpPr/>
          <p:nvPr/>
        </p:nvSpPr>
        <p:spPr>
          <a:xfrm>
            <a:off x="2929303" y="1173594"/>
            <a:ext cx="6333394" cy="615553"/>
          </a:xfrm>
          <a:prstGeom prst="roundRect">
            <a:avLst>
              <a:gd name="adj" fmla="val 50000"/>
            </a:avLst>
          </a:prstGeom>
          <a:solidFill>
            <a:srgbClr val="00246F"/>
          </a:solidFill>
          <a:ln>
            <a:solidFill>
              <a:srgbClr val="0024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200" b="1" dirty="0"/>
              <a:t>Contents Table</a:t>
            </a:r>
            <a:endParaRPr kumimoji="1" lang="ko-KR" altLang="en-US" sz="2200" b="1" dirty="0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69240AFD-4472-4B85-C95C-FDF35F01AA7A}"/>
              </a:ext>
            </a:extLst>
          </p:cNvPr>
          <p:cNvGrpSpPr/>
          <p:nvPr/>
        </p:nvGrpSpPr>
        <p:grpSpPr>
          <a:xfrm>
            <a:off x="4028554" y="2367004"/>
            <a:ext cx="4134892" cy="3375422"/>
            <a:chOff x="1601213" y="2431337"/>
            <a:chExt cx="4134892" cy="3375422"/>
          </a:xfrm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5D667F78-E86A-CEA8-8B7E-475F618B4E2F}"/>
                </a:ext>
              </a:extLst>
            </p:cNvPr>
            <p:cNvSpPr/>
            <p:nvPr/>
          </p:nvSpPr>
          <p:spPr>
            <a:xfrm>
              <a:off x="1601213" y="2431337"/>
              <a:ext cx="432000" cy="432000"/>
            </a:xfrm>
            <a:prstGeom prst="ellipse">
              <a:avLst/>
            </a:prstGeom>
            <a:solidFill>
              <a:srgbClr val="00246F"/>
            </a:solidFill>
            <a:ln>
              <a:solidFill>
                <a:srgbClr val="00246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>
                  <a:latin typeface="+mn-ea"/>
                </a:rPr>
                <a:t>1</a:t>
              </a:r>
              <a:endParaRPr kumimoji="1" lang="ko-KR" altLang="en-US" dirty="0">
                <a:latin typeface="+mn-ea"/>
              </a:endParaRP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B91C5406-ABF2-32D8-531D-CFFD98AEDE21}"/>
                </a:ext>
              </a:extLst>
            </p:cNvPr>
            <p:cNvSpPr/>
            <p:nvPr/>
          </p:nvSpPr>
          <p:spPr>
            <a:xfrm>
              <a:off x="1601213" y="3163834"/>
              <a:ext cx="432000" cy="432000"/>
            </a:xfrm>
            <a:prstGeom prst="ellipse">
              <a:avLst/>
            </a:prstGeom>
            <a:solidFill>
              <a:srgbClr val="00246F"/>
            </a:solidFill>
            <a:ln>
              <a:solidFill>
                <a:srgbClr val="00246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>
                  <a:latin typeface="+mn-ea"/>
                </a:rPr>
                <a:t>2</a:t>
              </a:r>
              <a:endParaRPr kumimoji="1" lang="ko-KR" altLang="en-US" dirty="0">
                <a:latin typeface="+mn-ea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8131F18-30A1-387A-6915-F593666C4333}"/>
                </a:ext>
              </a:extLst>
            </p:cNvPr>
            <p:cNvSpPr txBox="1"/>
            <p:nvPr/>
          </p:nvSpPr>
          <p:spPr>
            <a:xfrm>
              <a:off x="2275816" y="2462671"/>
              <a:ext cx="30868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" altLang="ko-KR" dirty="0">
                  <a:solidFill>
                    <a:srgbClr val="1D1C1D"/>
                  </a:solidFill>
                  <a:latin typeface="+mn-ea"/>
                </a:rPr>
                <a:t>Abstract</a:t>
              </a:r>
              <a:endParaRPr kumimoji="1" lang="ko-KR" altLang="en-US" dirty="0">
                <a:latin typeface="+mn-ea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27F538C-27D3-5B5F-F708-EF295D6D83A0}"/>
                </a:ext>
              </a:extLst>
            </p:cNvPr>
            <p:cNvSpPr txBox="1"/>
            <p:nvPr/>
          </p:nvSpPr>
          <p:spPr>
            <a:xfrm>
              <a:off x="2281483" y="3195168"/>
              <a:ext cx="27743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" altLang="ko-KR" b="0" i="0" dirty="0">
                  <a:solidFill>
                    <a:srgbClr val="1D1C1D"/>
                  </a:solidFill>
                  <a:effectLst/>
                  <a:highlight>
                    <a:srgbClr val="FFFFFF"/>
                  </a:highlight>
                  <a:latin typeface="+mn-ea"/>
                </a:rPr>
                <a:t>Introduction</a:t>
              </a:r>
              <a:endParaRPr kumimoji="1" lang="ko-KR" altLang="en-US" dirty="0">
                <a:latin typeface="+mn-ea"/>
              </a:endParaRPr>
            </a:p>
          </p:txBody>
        </p:sp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E3A76255-003F-230D-906E-9783AF072C7B}"/>
                </a:ext>
              </a:extLst>
            </p:cNvPr>
            <p:cNvSpPr/>
            <p:nvPr/>
          </p:nvSpPr>
          <p:spPr>
            <a:xfrm>
              <a:off x="1601213" y="3902108"/>
              <a:ext cx="432000" cy="432000"/>
            </a:xfrm>
            <a:prstGeom prst="ellipse">
              <a:avLst/>
            </a:prstGeom>
            <a:solidFill>
              <a:srgbClr val="00246F"/>
            </a:solidFill>
            <a:ln>
              <a:solidFill>
                <a:srgbClr val="00246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>
                  <a:latin typeface="+mn-ea"/>
                </a:rPr>
                <a:t>3</a:t>
              </a:r>
              <a:endParaRPr kumimoji="1" lang="ko-KR" altLang="en-US" dirty="0">
                <a:latin typeface="+mn-ea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8668A83-B1D2-DA0B-7F69-E05DC3B41BFC}"/>
                </a:ext>
              </a:extLst>
            </p:cNvPr>
            <p:cNvSpPr txBox="1"/>
            <p:nvPr/>
          </p:nvSpPr>
          <p:spPr>
            <a:xfrm>
              <a:off x="2275816" y="3933442"/>
              <a:ext cx="34602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" altLang="ko-KR" b="0" i="0" dirty="0">
                  <a:solidFill>
                    <a:srgbClr val="1D1C1D"/>
                  </a:solidFill>
                  <a:effectLst/>
                  <a:latin typeface="+mn-ea"/>
                </a:rPr>
                <a:t>Background</a:t>
              </a:r>
              <a:endParaRPr kumimoji="1" lang="ko-KR" altLang="en-US" dirty="0">
                <a:latin typeface="+mn-ea"/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40D1FE67-9A89-A04D-D8EC-AF5675CD13AB}"/>
                </a:ext>
              </a:extLst>
            </p:cNvPr>
            <p:cNvSpPr/>
            <p:nvPr/>
          </p:nvSpPr>
          <p:spPr>
            <a:xfrm>
              <a:off x="1601213" y="4640382"/>
              <a:ext cx="432000" cy="432000"/>
            </a:xfrm>
            <a:prstGeom prst="ellipse">
              <a:avLst/>
            </a:prstGeom>
            <a:solidFill>
              <a:srgbClr val="00246F"/>
            </a:solidFill>
            <a:ln>
              <a:solidFill>
                <a:srgbClr val="00246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>
                  <a:latin typeface="+mn-ea"/>
                </a:rPr>
                <a:t>4</a:t>
              </a:r>
              <a:endParaRPr kumimoji="1" lang="ko-KR" altLang="en-US" dirty="0">
                <a:latin typeface="+mn-ea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1BCAC87-F9EC-512D-B8A3-8FCC24AF4454}"/>
                </a:ext>
              </a:extLst>
            </p:cNvPr>
            <p:cNvSpPr txBox="1"/>
            <p:nvPr/>
          </p:nvSpPr>
          <p:spPr>
            <a:xfrm>
              <a:off x="2275815" y="4665939"/>
              <a:ext cx="34602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" altLang="ko-KR" b="0" i="0" dirty="0">
                  <a:solidFill>
                    <a:srgbClr val="1D1C1D"/>
                  </a:solidFill>
                  <a:effectLst/>
                  <a:highlight>
                    <a:srgbClr val="FFFFFF"/>
                  </a:highlight>
                  <a:latin typeface="+mn-ea"/>
                </a:rPr>
                <a:t>FlashAttention</a:t>
              </a:r>
              <a:endParaRPr kumimoji="1" lang="ko-KR" altLang="en-US" dirty="0">
                <a:latin typeface="+mn-ea"/>
              </a:endParaRPr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24D5DDF6-42EC-4294-C220-CC9C6BCB0C75}"/>
                </a:ext>
              </a:extLst>
            </p:cNvPr>
            <p:cNvSpPr/>
            <p:nvPr/>
          </p:nvSpPr>
          <p:spPr>
            <a:xfrm>
              <a:off x="1601213" y="5374759"/>
              <a:ext cx="432000" cy="432000"/>
            </a:xfrm>
            <a:prstGeom prst="ellipse">
              <a:avLst/>
            </a:prstGeom>
            <a:solidFill>
              <a:srgbClr val="00246F"/>
            </a:solidFill>
            <a:ln>
              <a:solidFill>
                <a:srgbClr val="00246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>
                  <a:latin typeface="+mn-ea"/>
                </a:rPr>
                <a:t>5</a:t>
              </a:r>
              <a:endParaRPr kumimoji="1" lang="ko-KR" altLang="en-US" dirty="0">
                <a:latin typeface="+mn-ea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88118E5-F35C-532A-CEC1-9FB064072A42}"/>
                </a:ext>
              </a:extLst>
            </p:cNvPr>
            <p:cNvSpPr txBox="1"/>
            <p:nvPr/>
          </p:nvSpPr>
          <p:spPr>
            <a:xfrm>
              <a:off x="2275814" y="5398436"/>
              <a:ext cx="34602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" altLang="ko-KR" b="0" i="0" dirty="0">
                  <a:solidFill>
                    <a:srgbClr val="1D1C1D"/>
                  </a:solidFill>
                  <a:effectLst/>
                  <a:highlight>
                    <a:srgbClr val="FFFFFF"/>
                  </a:highlight>
                  <a:latin typeface="+mn-ea"/>
                </a:rPr>
                <a:t>Experiments</a:t>
              </a:r>
              <a:endParaRPr kumimoji="1" lang="ko-KR" altLang="en-US" dirty="0"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055872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4920D46-CAC4-538B-6B0B-12AFB34390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F5183-D9CD-D444-A31C-69DDA26A3236}" type="slidenum">
              <a:rPr kumimoji="1" lang="ko-KR" altLang="en-US" smtClean="0"/>
              <a:pPr/>
              <a:t>19</a:t>
            </a:fld>
            <a:endParaRPr kumimoji="1"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7B470DC-0C3A-B74D-D7D5-3269E977422F}"/>
                  </a:ext>
                </a:extLst>
              </p:cNvPr>
              <p:cNvSpPr txBox="1"/>
              <p:nvPr/>
            </p:nvSpPr>
            <p:spPr>
              <a:xfrm>
                <a:off x="550985" y="1365021"/>
                <a:ext cx="11329711" cy="2056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200000"/>
                  </a:lnSpc>
                  <a:buFont typeface="Wingdings" pitchFamily="2" charset="2"/>
                  <a:buChar char="ü"/>
                </a:pPr>
                <a:r>
                  <a:rPr kumimoji="1" lang="ko-KR" altLang="en-US" dirty="0"/>
                  <a:t>시퀀스 길이를 </a:t>
                </a:r>
                <a14:m>
                  <m:oMath xmlns:m="http://schemas.openxmlformats.org/officeDocument/2006/math">
                    <m:r>
                      <a:rPr kumimoji="1" lang="en-US" altLang="ko-KR" b="0" i="1" dirty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kumimoji="1" lang="en-US" altLang="ko-KR" dirty="0"/>
                  <a:t>, </a:t>
                </a:r>
                <a:r>
                  <a:rPr kumimoji="1" lang="ko-KR" altLang="en-US" dirty="0"/>
                  <a:t>헤드 차원을 </a:t>
                </a:r>
                <a14:m>
                  <m:oMath xmlns:m="http://schemas.openxmlformats.org/officeDocument/2006/math">
                    <m:r>
                      <a:rPr kumimoji="1" lang="en-US" altLang="ko-KR" i="1" dirty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kumimoji="1" lang="en-US" altLang="ko-KR" dirty="0"/>
                  <a:t>, SRAM</a:t>
                </a:r>
                <a:r>
                  <a:rPr kumimoji="1" lang="ko-KR" altLang="en-US" dirty="0"/>
                  <a:t> 크기를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ko-KR" b="0" i="0" dirty="0">
                        <a:latin typeface="Cambria Math" panose="02040503050406030204" pitchFamily="18" charset="0"/>
                      </a:rPr>
                      <m:t>M</m:t>
                    </m:r>
                    <m:r>
                      <a:rPr kumimoji="1" lang="en-US" altLang="ko-KR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ko-KR" altLang="en-US" dirty="0"/>
                  <a:t>일 경우</a:t>
                </a:r>
                <a:r>
                  <a:rPr kumimoji="1" lang="en-US" altLang="ko-KR" dirty="0"/>
                  <a:t>,</a:t>
                </a:r>
              </a:p>
              <a:p>
                <a:pPr>
                  <a:lnSpc>
                    <a:spcPct val="200000"/>
                  </a:lnSpc>
                </a:pPr>
                <a:r>
                  <a:rPr kumimoji="1" lang="ko-KR" altLang="en-US" dirty="0"/>
                  <a:t>   </a:t>
                </a:r>
                <a:r>
                  <a:rPr kumimoji="1" lang="en-US" altLang="ko-KR" dirty="0"/>
                  <a:t>Standard Attention</a:t>
                </a:r>
                <a:r>
                  <a:rPr kumimoji="1" lang="ko-KR" altLang="en-US" dirty="0"/>
                  <a:t>은 </a:t>
                </a:r>
                <a14:m>
                  <m:oMath xmlns:m="http://schemas.openxmlformats.org/officeDocument/2006/math">
                    <m:r>
                      <a:rPr kumimoji="1" lang="ko-KR" altLang="en-US" b="1" i="1" dirty="0">
                        <a:solidFill>
                          <a:srgbClr val="00246E"/>
                        </a:solidFill>
                        <a:latin typeface="Cambria Math" panose="02040503050406030204" pitchFamily="18" charset="0"/>
                      </a:rPr>
                      <m:t>𝜽</m:t>
                    </m:r>
                    <m:d>
                      <m:dPr>
                        <m:ctrlPr>
                          <a:rPr kumimoji="1" lang="en-US" altLang="ko-KR" b="1" i="1" dirty="0">
                            <a:solidFill>
                              <a:srgbClr val="00246E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KR" b="1" i="1" dirty="0">
                            <a:solidFill>
                              <a:srgbClr val="00246E"/>
                            </a:solidFill>
                            <a:latin typeface="Cambria Math" panose="02040503050406030204" pitchFamily="18" charset="0"/>
                          </a:rPr>
                          <m:t>𝑵𝒅</m:t>
                        </m:r>
                        <m:r>
                          <a:rPr kumimoji="1" lang="en-US" altLang="ko-KR" b="1" i="1" dirty="0">
                            <a:solidFill>
                              <a:srgbClr val="00246E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kumimoji="1" lang="en-US" altLang="ko-KR" b="1" i="1" dirty="0">
                                <a:solidFill>
                                  <a:srgbClr val="00246E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ko-KR" b="1" i="1" dirty="0">
                                <a:solidFill>
                                  <a:srgbClr val="00246E"/>
                                </a:solidFill>
                                <a:latin typeface="Cambria Math" panose="02040503050406030204" pitchFamily="18" charset="0"/>
                              </a:rPr>
                              <m:t>𝑵</m:t>
                            </m:r>
                          </m:e>
                          <m:sup>
                            <m:r>
                              <a:rPr kumimoji="1" lang="en-US" altLang="ko-KR" b="1" i="1" dirty="0">
                                <a:solidFill>
                                  <a:srgbClr val="00246E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e>
                    </m:d>
                  </m:oMath>
                </a14:m>
                <a:r>
                  <a:rPr kumimoji="1" lang="ko-KR" altLang="en-US" dirty="0"/>
                  <a:t>의 </a:t>
                </a:r>
                <a:r>
                  <a:rPr kumimoji="1" lang="en-US" altLang="ko-KR" dirty="0"/>
                  <a:t>HBM </a:t>
                </a:r>
                <a:r>
                  <a:rPr kumimoji="1" lang="ko-KR" altLang="en-US" dirty="0"/>
                  <a:t>접근이 필요하다</a:t>
                </a:r>
                <a:r>
                  <a:rPr kumimoji="1" lang="en-US" altLang="ko-KR" dirty="0"/>
                  <a:t>.</a:t>
                </a:r>
              </a:p>
              <a:p>
                <a:pPr>
                  <a:lnSpc>
                    <a:spcPct val="200000"/>
                  </a:lnSpc>
                </a:pPr>
                <a:r>
                  <a:rPr kumimoji="1" lang="en-US" altLang="ko-KR" dirty="0"/>
                  <a:t>   FlashAttention</a:t>
                </a:r>
                <a:r>
                  <a:rPr kumimoji="1" lang="ko-KR" altLang="en-US" dirty="0"/>
                  <a:t>은 </a:t>
                </a:r>
                <a:r>
                  <a:rPr kumimoji="1" lang="en-US" altLang="ko-KR" dirty="0"/>
                  <a:t>Standard Attention</a:t>
                </a:r>
                <a:r>
                  <a:rPr kumimoji="1" lang="ko-KR" altLang="en-US" dirty="0"/>
                  <a:t>보</a:t>
                </a:r>
                <a14:m>
                  <m:oMath xmlns:m="http://schemas.openxmlformats.org/officeDocument/2006/math">
                    <m:r>
                      <a:rPr kumimoji="1" lang="ko-KR" altLang="en-US" b="0" i="0" dirty="0">
                        <a:latin typeface="Cambria Math" panose="02040503050406030204" pitchFamily="18" charset="0"/>
                      </a:rPr>
                      <m:t>다</m:t>
                    </m:r>
                    <m:r>
                      <a:rPr kumimoji="1" lang="ko-KR" altLang="en-US" b="0" i="0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ko-KR" altLang="en-US" b="0" i="1" dirty="0">
                        <a:latin typeface="Cambria Math" panose="02040503050406030204" pitchFamily="18" charset="0"/>
                      </a:rPr>
                      <m:t>훨씬</m:t>
                    </m:r>
                    <m:r>
                      <a:rPr kumimoji="1" lang="ko-KR" altLang="en-US" b="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ko-KR" altLang="en-US" b="0" i="1" dirty="0">
                        <a:latin typeface="Cambria Math" panose="02040503050406030204" pitchFamily="18" charset="0"/>
                      </a:rPr>
                      <m:t>적은</m:t>
                    </m:r>
                    <m:r>
                      <a:rPr kumimoji="1" lang="ko-KR" altLang="en-US" b="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ko-KR" altLang="en-US" b="1" i="1" dirty="0">
                        <a:solidFill>
                          <a:srgbClr val="00246E"/>
                        </a:solidFill>
                        <a:latin typeface="Cambria Math" panose="02040503050406030204" pitchFamily="18" charset="0"/>
                      </a:rPr>
                      <m:t>𝜽</m:t>
                    </m:r>
                    <m:d>
                      <m:dPr>
                        <m:ctrlPr>
                          <a:rPr kumimoji="1" lang="en-US" altLang="ko-KR" b="1" i="1" dirty="0">
                            <a:solidFill>
                              <a:srgbClr val="00246E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kumimoji="1" lang="en-US" altLang="ko-KR" b="1" i="1" dirty="0">
                                <a:solidFill>
                                  <a:srgbClr val="00246E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kumimoji="1" lang="en-US" altLang="ko-KR" b="1" i="1" dirty="0">
                                    <a:solidFill>
                                      <a:srgbClr val="00246E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kumimoji="1" lang="en-US" altLang="ko-KR" b="1" i="1" dirty="0">
                                    <a:solidFill>
                                      <a:srgbClr val="00246E"/>
                                    </a:solidFill>
                                    <a:latin typeface="Cambria Math" panose="02040503050406030204" pitchFamily="18" charset="0"/>
                                  </a:rPr>
                                  <m:t>𝑵</m:t>
                                </m:r>
                              </m:e>
                              <m:sup>
                                <m:r>
                                  <a:rPr kumimoji="1" lang="en-US" altLang="ko-KR" b="1" i="1" dirty="0">
                                    <a:solidFill>
                                      <a:srgbClr val="00246E"/>
                                    </a:solidFill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kumimoji="1" lang="en-US" altLang="ko-KR" b="1" i="1" dirty="0">
                                    <a:solidFill>
                                      <a:srgbClr val="00246E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kumimoji="1" lang="en-US" altLang="ko-KR" b="1" i="1" dirty="0">
                                    <a:solidFill>
                                      <a:srgbClr val="00246E"/>
                                    </a:solidFill>
                                    <a:latin typeface="Cambria Math" panose="02040503050406030204" pitchFamily="18" charset="0"/>
                                  </a:rPr>
                                  <m:t>𝒅</m:t>
                                </m:r>
                              </m:e>
                              <m:sup>
                                <m:r>
                                  <a:rPr kumimoji="1" lang="en-US" altLang="ko-KR" b="1" i="1" dirty="0">
                                    <a:solidFill>
                                      <a:srgbClr val="00246E"/>
                                    </a:solidFill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p>
                            </m:sSup>
                          </m:num>
                          <m:den>
                            <m:r>
                              <a:rPr kumimoji="1" lang="en-US" altLang="ko-KR" b="1" i="1" dirty="0">
                                <a:solidFill>
                                  <a:srgbClr val="00246E"/>
                                </a:solidFill>
                                <a:latin typeface="Cambria Math" panose="02040503050406030204" pitchFamily="18" charset="0"/>
                              </a:rPr>
                              <m:t>𝑴</m:t>
                            </m:r>
                          </m:den>
                        </m:f>
                      </m:e>
                    </m:d>
                  </m:oMath>
                </a14:m>
                <a:r>
                  <a:rPr kumimoji="1" lang="ko-KR" altLang="en-US" dirty="0"/>
                  <a:t>의 </a:t>
                </a:r>
                <a:r>
                  <a:rPr kumimoji="1" lang="en-US" altLang="ko-KR" dirty="0"/>
                  <a:t>HBM</a:t>
                </a:r>
                <a:r>
                  <a:rPr kumimoji="1" lang="ko-KR" altLang="en-US" dirty="0"/>
                  <a:t> 접근이 필요하다</a:t>
                </a:r>
                <a:r>
                  <a:rPr kumimoji="1" lang="en-US" altLang="ko-KR" dirty="0"/>
                  <a:t>.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7B470DC-0C3A-B74D-D7D5-3269E97742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985" y="1365021"/>
                <a:ext cx="11329711" cy="2056332"/>
              </a:xfrm>
              <a:prstGeom prst="rect">
                <a:avLst/>
              </a:prstGeom>
              <a:blipFill>
                <a:blip r:embed="rId2"/>
                <a:stretch>
                  <a:fillRect l="-3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288B9C2F-F827-001B-720F-905824B580A6}"/>
              </a:ext>
            </a:extLst>
          </p:cNvPr>
          <p:cNvSpPr txBox="1"/>
          <p:nvPr/>
        </p:nvSpPr>
        <p:spPr>
          <a:xfrm>
            <a:off x="550985" y="234461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4</a:t>
            </a:r>
            <a:endParaRPr kumimoji="1"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C6DE5D-62E7-57BB-8831-D3E0B76E6634}"/>
              </a:ext>
            </a:extLst>
          </p:cNvPr>
          <p:cNvSpPr txBox="1"/>
          <p:nvPr/>
        </p:nvSpPr>
        <p:spPr>
          <a:xfrm>
            <a:off x="1064386" y="226034"/>
            <a:ext cx="3080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solidFill>
                  <a:schemeClr val="bg1"/>
                </a:solidFill>
              </a:rPr>
              <a:t>FlashAttention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AA57BF1-4619-1EB2-9C71-E61B1EAB3020}"/>
              </a:ext>
            </a:extLst>
          </p:cNvPr>
          <p:cNvSpPr/>
          <p:nvPr/>
        </p:nvSpPr>
        <p:spPr>
          <a:xfrm>
            <a:off x="550984" y="931267"/>
            <a:ext cx="4671255" cy="4337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109764" dist="38100" dir="2700000" sx="100135" sy="100135" algn="tl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IO Complexity of FlashAttention</a:t>
            </a:r>
          </a:p>
        </p:txBody>
      </p:sp>
    </p:spTree>
    <p:extLst>
      <p:ext uri="{BB962C8B-B14F-4D97-AF65-F5344CB8AC3E}">
        <p14:creationId xmlns:p14="http://schemas.microsoft.com/office/powerpoint/2010/main" val="25613197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74AF837-06AE-8685-42FC-D6C8E845F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F5183-D9CD-D444-A31C-69DDA26A3236}" type="slidenum">
              <a:rPr kumimoji="1" lang="ko-KR" altLang="en-US" smtClean="0"/>
              <a:pPr/>
              <a:t>20</a:t>
            </a:fld>
            <a:endParaRPr kumimoji="1"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B49527E-D0A0-2B30-DE97-38A38061F630}"/>
              </a:ext>
            </a:extLst>
          </p:cNvPr>
          <p:cNvSpPr/>
          <p:nvPr/>
        </p:nvSpPr>
        <p:spPr>
          <a:xfrm>
            <a:off x="550984" y="931267"/>
            <a:ext cx="4671255" cy="4337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109764" dist="38100" dir="2700000" sx="100135" sy="100135" algn="tl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The primary factor affecting runtime </a:t>
            </a:r>
          </a:p>
        </p:txBody>
      </p:sp>
      <p:pic>
        <p:nvPicPr>
          <p:cNvPr id="7" name="그림 6" descr="텍스트, 폰트, 스크린샷, 화이트이(가) 표시된 사진&#10;&#10;자동 생성된 설명">
            <a:extLst>
              <a:ext uri="{FF2B5EF4-FFF2-40B4-BE49-F238E27FC236}">
                <a16:creationId xmlns:a16="http://schemas.microsoft.com/office/drawing/2014/main" id="{FA764D91-20D8-AA93-692A-8D57DBE7E75B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251689" y="3911803"/>
            <a:ext cx="7688621" cy="198260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E53088D-628E-9C93-3339-7B28246BDF3C}"/>
              </a:ext>
            </a:extLst>
          </p:cNvPr>
          <p:cNvSpPr txBox="1"/>
          <p:nvPr/>
        </p:nvSpPr>
        <p:spPr>
          <a:xfrm>
            <a:off x="550985" y="1365021"/>
            <a:ext cx="11329711" cy="2220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kumimoji="1" lang="en-US" altLang="ko-KR" dirty="0"/>
              <a:t>FlashAttention</a:t>
            </a:r>
            <a:r>
              <a:rPr kumimoji="1" lang="ko-KR" altLang="en-US" dirty="0"/>
              <a:t>이 </a:t>
            </a:r>
            <a:r>
              <a:rPr kumimoji="1" lang="en-US" altLang="ko-KR" dirty="0"/>
              <a:t>Backward</a:t>
            </a:r>
            <a:r>
              <a:rPr kumimoji="1" lang="ko-KR" altLang="en-US" dirty="0"/>
              <a:t> </a:t>
            </a:r>
            <a:r>
              <a:rPr kumimoji="1" lang="en-US" altLang="ko-KR" dirty="0"/>
              <a:t>pass</a:t>
            </a:r>
            <a:r>
              <a:rPr kumimoji="1" lang="ko-KR" altLang="en-US" dirty="0"/>
              <a:t>에서 </a:t>
            </a:r>
            <a:r>
              <a:rPr kumimoji="1" lang="en-US" altLang="ko-KR" b="1" dirty="0">
                <a:solidFill>
                  <a:srgbClr val="00246E"/>
                </a:solidFill>
              </a:rPr>
              <a:t>Recomputation</a:t>
            </a:r>
            <a:r>
              <a:rPr kumimoji="1" lang="ko-KR" altLang="en-US" b="1" dirty="0">
                <a:solidFill>
                  <a:srgbClr val="00246E"/>
                </a:solidFill>
              </a:rPr>
              <a:t>으로 인해 </a:t>
            </a:r>
            <a:endParaRPr kumimoji="1" lang="en-US" altLang="ko-KR" b="1" dirty="0">
              <a:solidFill>
                <a:srgbClr val="00246E"/>
              </a:solidFill>
            </a:endParaRPr>
          </a:p>
          <a:p>
            <a:pPr>
              <a:lnSpc>
                <a:spcPct val="200000"/>
              </a:lnSpc>
            </a:pPr>
            <a:r>
              <a:rPr kumimoji="1" lang="ko-KR" altLang="en-US" dirty="0"/>
              <a:t>   </a:t>
            </a:r>
            <a:r>
              <a:rPr kumimoji="1" lang="en-US" altLang="ko-KR" dirty="0"/>
              <a:t>Standard Attention</a:t>
            </a:r>
            <a:r>
              <a:rPr kumimoji="1" lang="ko-KR" altLang="en-US" dirty="0"/>
              <a:t>보다 </a:t>
            </a:r>
            <a:r>
              <a:rPr kumimoji="1" lang="ko-KR" altLang="en-US" b="1" dirty="0">
                <a:solidFill>
                  <a:srgbClr val="00246E"/>
                </a:solidFill>
              </a:rPr>
              <a:t>더 많은 </a:t>
            </a:r>
            <a:r>
              <a:rPr kumimoji="1" lang="en-US" altLang="ko-KR" b="1" dirty="0">
                <a:solidFill>
                  <a:srgbClr val="00246E"/>
                </a:solidFill>
              </a:rPr>
              <a:t>FLOP</a:t>
            </a:r>
            <a:r>
              <a:rPr kumimoji="1" lang="ko-KR" altLang="en-US" b="1" dirty="0">
                <a:solidFill>
                  <a:srgbClr val="00246E"/>
                </a:solidFill>
              </a:rPr>
              <a:t> 수</a:t>
            </a:r>
            <a:r>
              <a:rPr kumimoji="1" lang="ko-KR" altLang="en-US" dirty="0"/>
              <a:t>를 가지고 있음에도 불구하고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pPr>
              <a:lnSpc>
                <a:spcPct val="200000"/>
              </a:lnSpc>
            </a:pPr>
            <a:r>
              <a:rPr kumimoji="1" lang="ko-KR" altLang="en-US" dirty="0"/>
              <a:t>   </a:t>
            </a:r>
            <a:r>
              <a:rPr kumimoji="1" lang="en-US" altLang="ko-KR" b="1" dirty="0">
                <a:solidFill>
                  <a:srgbClr val="00246E"/>
                </a:solidFill>
              </a:rPr>
              <a:t>HBM</a:t>
            </a:r>
            <a:r>
              <a:rPr kumimoji="1" lang="ko-KR" altLang="en-US" b="1" dirty="0">
                <a:solidFill>
                  <a:srgbClr val="00246E"/>
                </a:solidFill>
              </a:rPr>
              <a:t> 접근 수가 훨씬 적어 </a:t>
            </a:r>
            <a:r>
              <a:rPr kumimoji="1" lang="en-US" altLang="ko-KR" b="1" dirty="0">
                <a:solidFill>
                  <a:srgbClr val="00246E"/>
                </a:solidFill>
              </a:rPr>
              <a:t>Attention </a:t>
            </a:r>
            <a:r>
              <a:rPr kumimoji="1" lang="ko-KR" altLang="en-US" b="1" dirty="0">
                <a:solidFill>
                  <a:srgbClr val="00246E"/>
                </a:solidFill>
              </a:rPr>
              <a:t>수행 시간이 훨씬 빠르다</a:t>
            </a:r>
            <a:r>
              <a:rPr kumimoji="1" lang="en-US" altLang="ko-KR" dirty="0"/>
              <a:t>.</a:t>
            </a:r>
          </a:p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kumimoji="1" lang="ko-KR" altLang="en-US" dirty="0"/>
              <a:t>따라서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b="1" dirty="0">
                <a:solidFill>
                  <a:srgbClr val="00246E"/>
                </a:solidFill>
              </a:rPr>
              <a:t>HBM</a:t>
            </a:r>
            <a:r>
              <a:rPr kumimoji="1" lang="ko-KR" altLang="en-US" b="1" dirty="0">
                <a:solidFill>
                  <a:srgbClr val="00246E"/>
                </a:solidFill>
              </a:rPr>
              <a:t> 접근 횟수</a:t>
            </a:r>
            <a:r>
              <a:rPr kumimoji="1" lang="ko-KR" altLang="en-US" dirty="0"/>
              <a:t>가 </a:t>
            </a:r>
            <a:r>
              <a:rPr kumimoji="1" lang="en-US" altLang="ko-KR" dirty="0"/>
              <a:t>Attention</a:t>
            </a:r>
            <a:r>
              <a:rPr kumimoji="1" lang="ko-KR" altLang="en-US" dirty="0"/>
              <a:t> 수행 시간을 결정하는 주요 요소이다</a:t>
            </a:r>
            <a:r>
              <a:rPr kumimoji="1" lang="en-US" altLang="ko-KR" dirty="0"/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D7A1583-8169-DEDE-4673-B3061CB98F9D}"/>
              </a:ext>
            </a:extLst>
          </p:cNvPr>
          <p:cNvSpPr txBox="1"/>
          <p:nvPr/>
        </p:nvSpPr>
        <p:spPr>
          <a:xfrm>
            <a:off x="1723744" y="5757456"/>
            <a:ext cx="89841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/>
              <a:t>Option: GPT-2 medium, N(seq_length) = 1024, d = 64, head = 16, batch size = 64, A100 GPU</a:t>
            </a:r>
            <a:endParaRPr kumimoji="1" lang="ko-KR" altLang="en-US" sz="16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F886B26-720D-C934-3ECC-EF30FA1C0063}"/>
              </a:ext>
            </a:extLst>
          </p:cNvPr>
          <p:cNvSpPr txBox="1"/>
          <p:nvPr/>
        </p:nvSpPr>
        <p:spPr>
          <a:xfrm>
            <a:off x="550985" y="234461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4</a:t>
            </a:r>
            <a:endParaRPr kumimoji="1"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A77BA6-883D-8F61-6BC1-F17618B7685A}"/>
              </a:ext>
            </a:extLst>
          </p:cNvPr>
          <p:cNvSpPr txBox="1"/>
          <p:nvPr/>
        </p:nvSpPr>
        <p:spPr>
          <a:xfrm>
            <a:off x="1064386" y="226034"/>
            <a:ext cx="3080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solidFill>
                  <a:schemeClr val="bg1"/>
                </a:solidFill>
              </a:rPr>
              <a:t>FlashAttention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37856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3B206D2-5474-6241-896E-033073E82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F5183-D9CD-D444-A31C-69DDA26A3236}" type="slidenum">
              <a:rPr kumimoji="1" lang="ko-KR" altLang="en-US" smtClean="0"/>
              <a:pPr/>
              <a:t>21</a:t>
            </a:fld>
            <a:endParaRPr kumimoji="1"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D48A304-682B-0891-7CE5-4E85A95FB603}"/>
              </a:ext>
            </a:extLst>
          </p:cNvPr>
          <p:cNvSpPr/>
          <p:nvPr/>
        </p:nvSpPr>
        <p:spPr>
          <a:xfrm>
            <a:off x="550984" y="931267"/>
            <a:ext cx="4671255" cy="4337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109764" dist="38100" dir="2700000" sx="100135" sy="100135" algn="tl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The primary factor affecting runtime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7A1460-6D41-3A95-6BA8-8C1BD780F83A}"/>
              </a:ext>
            </a:extLst>
          </p:cNvPr>
          <p:cNvSpPr txBox="1"/>
          <p:nvPr/>
        </p:nvSpPr>
        <p:spPr>
          <a:xfrm>
            <a:off x="550985" y="1365021"/>
            <a:ext cx="11329711" cy="2220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kumimoji="1" lang="en-US" altLang="ko-KR" dirty="0"/>
              <a:t>FlashAttention</a:t>
            </a:r>
            <a:r>
              <a:rPr kumimoji="1" lang="ko-KR" altLang="en-US" dirty="0"/>
              <a:t>의 </a:t>
            </a:r>
            <a:r>
              <a:rPr kumimoji="1" lang="ko-KR" altLang="en-US" b="1" dirty="0">
                <a:solidFill>
                  <a:srgbClr val="00246E"/>
                </a:solidFill>
              </a:rPr>
              <a:t>블록 크기</a:t>
            </a:r>
            <a:r>
              <a:rPr kumimoji="1" lang="ko-KR" altLang="en-US" dirty="0"/>
              <a:t>를 변경하여 </a:t>
            </a:r>
            <a:r>
              <a:rPr kumimoji="1" lang="en-US" altLang="ko-KR" dirty="0"/>
              <a:t>HBM</a:t>
            </a:r>
            <a:r>
              <a:rPr kumimoji="1" lang="ko-KR" altLang="en-US" dirty="0"/>
              <a:t> 접근 횟수와 </a:t>
            </a:r>
            <a:r>
              <a:rPr kumimoji="1" lang="en-US" altLang="ko-KR" dirty="0"/>
              <a:t>Forward pass</a:t>
            </a:r>
            <a:r>
              <a:rPr kumimoji="1" lang="ko-KR" altLang="en-US" dirty="0"/>
              <a:t>의 실행 시간을 측정했다</a:t>
            </a:r>
            <a:r>
              <a:rPr kumimoji="1" lang="en-US" altLang="ko-KR" dirty="0"/>
              <a:t>.</a:t>
            </a:r>
          </a:p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kumimoji="1" lang="ko-KR" altLang="en-US" dirty="0"/>
              <a:t>블록 크기가 </a:t>
            </a:r>
            <a:r>
              <a:rPr kumimoji="1" lang="ko-KR" altLang="en-US" b="1" dirty="0">
                <a:solidFill>
                  <a:srgbClr val="00246E"/>
                </a:solidFill>
              </a:rPr>
              <a:t>증가</a:t>
            </a:r>
            <a:r>
              <a:rPr kumimoji="1" lang="ko-KR" altLang="en-US" dirty="0"/>
              <a:t>하면 </a:t>
            </a:r>
            <a:r>
              <a:rPr kumimoji="1" lang="en-US" altLang="ko-KR" b="1" dirty="0">
                <a:solidFill>
                  <a:srgbClr val="00246E"/>
                </a:solidFill>
              </a:rPr>
              <a:t>HBM </a:t>
            </a:r>
            <a:r>
              <a:rPr kumimoji="1" lang="ko-KR" altLang="en-US" b="1" dirty="0">
                <a:solidFill>
                  <a:srgbClr val="00246E"/>
                </a:solidFill>
              </a:rPr>
              <a:t>접근</a:t>
            </a:r>
            <a:r>
              <a:rPr kumimoji="1" lang="en-US" altLang="ko-KR" b="1" dirty="0">
                <a:solidFill>
                  <a:srgbClr val="00246E"/>
                </a:solidFill>
              </a:rPr>
              <a:t>*</a:t>
            </a:r>
            <a:r>
              <a:rPr kumimoji="1" lang="ko-KR" altLang="en-US" b="1" dirty="0">
                <a:solidFill>
                  <a:srgbClr val="00246E"/>
                </a:solidFill>
              </a:rPr>
              <a:t> 횟수가 줄어들고 실행 시간이 감소</a:t>
            </a:r>
            <a:r>
              <a:rPr kumimoji="1" lang="ko-KR" altLang="en-US" dirty="0"/>
              <a:t>한다</a:t>
            </a:r>
            <a:r>
              <a:rPr kumimoji="1" lang="en-US" altLang="ko-KR" dirty="0"/>
              <a:t>.</a:t>
            </a:r>
          </a:p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kumimoji="1" lang="ko-KR" altLang="en-US" dirty="0"/>
              <a:t>블록 크기가 충분히 크면 </a:t>
            </a:r>
            <a:r>
              <a:rPr kumimoji="1" lang="en-US" altLang="ko-KR" dirty="0"/>
              <a:t>(256</a:t>
            </a:r>
            <a:r>
              <a:rPr kumimoji="1" lang="ko-KR" altLang="en-US" dirty="0"/>
              <a:t> 이상</a:t>
            </a:r>
            <a:r>
              <a:rPr kumimoji="1" lang="en-US" altLang="ko-KR" dirty="0"/>
              <a:t>)</a:t>
            </a:r>
            <a:r>
              <a:rPr kumimoji="1" lang="ko-KR" altLang="en-US" dirty="0"/>
              <a:t> 실행 시간은 산술 연산</a:t>
            </a:r>
            <a:r>
              <a:rPr kumimoji="1" lang="en-US" altLang="ko-KR" dirty="0"/>
              <a:t>(FLOPs)</a:t>
            </a:r>
            <a:r>
              <a:rPr kumimoji="1" lang="ko-KR" altLang="en-US" dirty="0"/>
              <a:t>에 의해 병목된다</a:t>
            </a:r>
            <a:r>
              <a:rPr kumimoji="1" lang="en-US" altLang="ko-KR" dirty="0"/>
              <a:t>.</a:t>
            </a:r>
          </a:p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kumimoji="1" lang="ko-KR" altLang="en-US" dirty="0"/>
              <a:t>게다가</a:t>
            </a:r>
            <a:r>
              <a:rPr kumimoji="1" lang="en-US" altLang="ko-KR" dirty="0"/>
              <a:t>,</a:t>
            </a:r>
            <a:r>
              <a:rPr kumimoji="1" lang="ko-KR" altLang="en-US" dirty="0"/>
              <a:t> 더 큰 블록 크기는 작은 </a:t>
            </a:r>
            <a:r>
              <a:rPr kumimoji="1" lang="en-US" altLang="ko-KR" dirty="0"/>
              <a:t>SRAM</a:t>
            </a:r>
            <a:r>
              <a:rPr kumimoji="1" lang="ko-KR" altLang="en-US" dirty="0"/>
              <a:t> 크기에 맞지 않는다</a:t>
            </a:r>
            <a:r>
              <a:rPr kumimoji="1" lang="en-US" altLang="ko-KR" dirty="0"/>
              <a:t>.</a:t>
            </a:r>
          </a:p>
        </p:txBody>
      </p:sp>
      <p:pic>
        <p:nvPicPr>
          <p:cNvPr id="6" name="그림 5" descr="텍스트, 라인, 폰트, 도표이(가) 표시된 사진&#10;&#10;자동 생성된 설명">
            <a:extLst>
              <a:ext uri="{FF2B5EF4-FFF2-40B4-BE49-F238E27FC236}">
                <a16:creationId xmlns:a16="http://schemas.microsoft.com/office/drawing/2014/main" id="{5BA70473-F92E-C10F-E53B-DA940BE23C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7487" y="3528789"/>
            <a:ext cx="4057017" cy="274862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003066A-3B03-2E70-9949-7961EE6C5D89}"/>
              </a:ext>
            </a:extLst>
          </p:cNvPr>
          <p:cNvSpPr txBox="1"/>
          <p:nvPr/>
        </p:nvSpPr>
        <p:spPr>
          <a:xfrm>
            <a:off x="2168156" y="6203812"/>
            <a:ext cx="78556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/>
              <a:t>Option: GPT-2 medium, N = 1024, d = 64, head = 16, batch size = 64, A100 GPU</a:t>
            </a:r>
            <a:endParaRPr kumimoji="1" lang="ko-KR" altLang="en-US" sz="16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28E6B6-586A-5A43-B9B4-F1833B47CA6C}"/>
              </a:ext>
            </a:extLst>
          </p:cNvPr>
          <p:cNvSpPr txBox="1"/>
          <p:nvPr/>
        </p:nvSpPr>
        <p:spPr>
          <a:xfrm>
            <a:off x="550985" y="234461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4</a:t>
            </a:r>
            <a:endParaRPr kumimoji="1"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9AA7C53-B900-6A9F-0CC8-E081C6151DCF}"/>
              </a:ext>
            </a:extLst>
          </p:cNvPr>
          <p:cNvSpPr txBox="1"/>
          <p:nvPr/>
        </p:nvSpPr>
        <p:spPr>
          <a:xfrm>
            <a:off x="1064386" y="226034"/>
            <a:ext cx="3080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solidFill>
                  <a:schemeClr val="bg1"/>
                </a:solidFill>
              </a:rPr>
              <a:t>FlashAttention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01CD3DB-252D-7BDD-02F6-B42BDA9E5830}"/>
                  </a:ext>
                </a:extLst>
              </p:cNvPr>
              <p:cNvSpPr txBox="1"/>
              <p:nvPr/>
            </p:nvSpPr>
            <p:spPr>
              <a:xfrm>
                <a:off x="550984" y="4758913"/>
                <a:ext cx="2468261" cy="72737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ko-KR" altLang="en-US" b="0" i="1" dirty="0" smtClean="0">
                          <a:solidFill>
                            <a:srgbClr val="00246E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d>
                        <m:dPr>
                          <m:ctrlPr>
                            <a:rPr kumimoji="1" lang="en-US" altLang="ko-KR" i="1" dirty="0">
                              <a:solidFill>
                                <a:srgbClr val="00246E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kumimoji="1" lang="en-US" altLang="ko-KR" i="1" dirty="0">
                                  <a:solidFill>
                                    <a:srgbClr val="00246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kumimoji="1" lang="en-US" altLang="ko-KR" i="1" dirty="0">
                                      <a:solidFill>
                                        <a:srgbClr val="00246E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ko-KR" b="0" i="1" dirty="0">
                                      <a:solidFill>
                                        <a:srgbClr val="00246E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p>
                                  <m:r>
                                    <a:rPr kumimoji="1" lang="en-US" altLang="ko-KR" b="0" i="1" dirty="0">
                                      <a:solidFill>
                                        <a:srgbClr val="00246E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kumimoji="1" lang="en-US" altLang="ko-KR" i="1" dirty="0">
                                      <a:solidFill>
                                        <a:srgbClr val="00246E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ko-KR" b="0" i="1" dirty="0">
                                      <a:solidFill>
                                        <a:srgbClr val="00246E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p>
                                  <m:r>
                                    <a:rPr kumimoji="1" lang="en-US" altLang="ko-KR" b="0" i="1" dirty="0">
                                      <a:solidFill>
                                        <a:srgbClr val="00246E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kumimoji="1" lang="en-US" altLang="ko-KR" b="0" i="1" dirty="0">
                                  <a:solidFill>
                                    <a:srgbClr val="00246E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den>
                          </m:f>
                        </m:e>
                      </m:d>
                      <m:r>
                        <a:rPr lang="en-US" altLang="ko-KR" b="0" i="1" smtClean="0">
                          <a:solidFill>
                            <a:srgbClr val="00246E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r>
                        <a:rPr lang="ko-KR" altLang="en-US" b="0" i="1" smtClean="0">
                          <a:solidFill>
                            <a:srgbClr val="00246E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d>
                        <m:dPr>
                          <m:ctrlPr>
                            <a:rPr lang="en-US" altLang="ko-KR" i="1" smtClean="0">
                              <a:solidFill>
                                <a:srgbClr val="00246E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ko-KR" i="1">
                                  <a:solidFill>
                                    <a:srgbClr val="00246E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altLang="ko-KR" i="1">
                                      <a:solidFill>
                                        <a:srgbClr val="00246E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b="0" i="1">
                                      <a:solidFill>
                                        <a:srgbClr val="00246E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p>
                                  <m:r>
                                    <a:rPr lang="en-US" altLang="ko-KR" b="0" i="1">
                                      <a:solidFill>
                                        <a:srgbClr val="00246E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ko-KR" b="0" i="1">
                                  <a:solidFill>
                                    <a:srgbClr val="00246E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altLang="ko-KR" i="1">
                                      <a:solidFill>
                                        <a:srgbClr val="00246E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>
                                      <a:solidFill>
                                        <a:srgbClr val="00246E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altLang="ko-KR" b="0" i="1">
                                      <a:solidFill>
                                        <a:srgbClr val="00246E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en-US" altLang="ko-KR" dirty="0">
                  <a:solidFill>
                    <a:srgbClr val="00246E"/>
                  </a:solidFill>
                  <a:latin typeface="+mn-ea"/>
                </a:endParaRP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01CD3DB-252D-7BDD-02F6-B42BDA9E58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984" y="4758913"/>
                <a:ext cx="2468261" cy="72737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48F53121-C355-8FD7-5592-E22A8405CEC7}"/>
              </a:ext>
            </a:extLst>
          </p:cNvPr>
          <p:cNvSpPr txBox="1"/>
          <p:nvPr/>
        </p:nvSpPr>
        <p:spPr>
          <a:xfrm>
            <a:off x="440678" y="4389581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*HBM</a:t>
            </a:r>
            <a:r>
              <a:rPr lang="ko-KR" altLang="en-US" dirty="0"/>
              <a:t> 접근</a:t>
            </a:r>
          </a:p>
        </p:txBody>
      </p:sp>
    </p:spTree>
    <p:extLst>
      <p:ext uri="{BB962C8B-B14F-4D97-AF65-F5344CB8AC3E}">
        <p14:creationId xmlns:p14="http://schemas.microsoft.com/office/powerpoint/2010/main" val="1155589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ECEECEF-5B94-3C3F-F3EE-0F504EB68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F5183-D9CD-D444-A31C-69DDA26A3236}" type="slidenum">
              <a:rPr kumimoji="1" lang="ko-KR" altLang="en-US" smtClean="0"/>
              <a:pPr/>
              <a:t>22</a:t>
            </a:fld>
            <a:endParaRPr kumimoji="1"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73A0F6C-F514-E5A4-AE1F-030725A73324}"/>
              </a:ext>
            </a:extLst>
          </p:cNvPr>
          <p:cNvSpPr/>
          <p:nvPr/>
        </p:nvSpPr>
        <p:spPr>
          <a:xfrm>
            <a:off x="550984" y="931267"/>
            <a:ext cx="4671255" cy="4337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109764" dist="38100" dir="2700000" sx="100135" sy="100135" algn="tl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Block-Sparse FlashAttention</a:t>
            </a:r>
          </a:p>
        </p:txBody>
      </p:sp>
      <p:pic>
        <p:nvPicPr>
          <p:cNvPr id="6" name="그림 5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8EF26BD5-E9F0-50F1-4AE6-D9D8C9D8C0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1957"/>
          <a:stretch/>
        </p:blipFill>
        <p:spPr>
          <a:xfrm>
            <a:off x="550984" y="1503185"/>
            <a:ext cx="7462991" cy="3268107"/>
          </a:xfrm>
          <a:prstGeom prst="rect">
            <a:avLst/>
          </a:prstGeom>
        </p:spPr>
      </p:pic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29D9DA0-B715-1916-A64F-7CCB18FEDB2D}"/>
              </a:ext>
            </a:extLst>
          </p:cNvPr>
          <p:cNvSpPr/>
          <p:nvPr/>
        </p:nvSpPr>
        <p:spPr>
          <a:xfrm>
            <a:off x="1078968" y="4200497"/>
            <a:ext cx="1339949" cy="154774"/>
          </a:xfrm>
          <a:prstGeom prst="roundRect">
            <a:avLst/>
          </a:prstGeom>
          <a:solidFill>
            <a:srgbClr val="FFFF00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1221D91-5601-FA05-8095-BB07464D1334}"/>
                  </a:ext>
                </a:extLst>
              </p:cNvPr>
              <p:cNvSpPr txBox="1"/>
              <p:nvPr/>
            </p:nvSpPr>
            <p:spPr>
              <a:xfrm>
                <a:off x="550984" y="4875734"/>
                <a:ext cx="11329711" cy="15278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Wingdings" pitchFamily="2" charset="2"/>
                  <a:buChar char="ü"/>
                </a:pPr>
                <a:r>
                  <a:rPr kumimoji="1" lang="en-US" altLang="ko-KR" b="0" dirty="0"/>
                  <a:t>Mask Matrix </a:t>
                </a:r>
                <a14:m>
                  <m:oMath xmlns:m="http://schemas.openxmlformats.org/officeDocument/2006/math">
                    <m:r>
                      <a:rPr kumimoji="1" lang="en-US" altLang="ko-KR" b="0" i="1" dirty="0">
                        <a:latin typeface="Cambria Math" panose="02040503050406030204" pitchFamily="18" charset="0"/>
                      </a:rPr>
                      <m:t>𝑀</m:t>
                    </m:r>
                    <m:r>
                      <a:rPr kumimoji="1" lang="en-US" altLang="ko-KR" b="0" i="1" dirty="0">
                        <a:latin typeface="Cambria Math" panose="02040503050406030204" pitchFamily="18" charset="0"/>
                      </a:rPr>
                      <m:t>∈ </m:t>
                    </m:r>
                    <m:sSup>
                      <m:sSupPr>
                        <m:ctrlPr>
                          <a:rPr kumimoji="1" lang="en-US" altLang="ko-KR" b="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kumimoji="1" lang="en-US" altLang="ko-KR" b="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ko-KR" b="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0, 1</m:t>
                            </m:r>
                          </m:e>
                        </m:d>
                      </m:e>
                      <m:sup>
                        <m:r>
                          <a:rPr kumimoji="1" lang="en-US" altLang="ko-KR" b="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kumimoji="1" lang="en-US" altLang="ko-KR" b="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× </m:t>
                        </m:r>
                        <m:r>
                          <a:rPr kumimoji="1" lang="en-US" altLang="ko-KR" b="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  <m:r>
                      <a:rPr kumimoji="1" lang="ko-KR" altLang="en-US" b="0" i="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ko-KR" altLang="en-US" dirty="0"/>
                  <a:t>가 주어지고</a:t>
                </a:r>
                <a:r>
                  <a:rPr kumimoji="1" lang="en-US" altLang="ko-KR" dirty="0"/>
                  <a:t>, </a:t>
                </a:r>
                <a14:m>
                  <m:oMath xmlns:m="http://schemas.openxmlformats.org/officeDocument/2006/math">
                    <m:r>
                      <a:rPr kumimoji="1" lang="en-US" altLang="ko-KR" b="1" i="1" dirty="0">
                        <a:solidFill>
                          <a:srgbClr val="00246E"/>
                        </a:solidFill>
                        <a:latin typeface="Cambria Math" panose="02040503050406030204" pitchFamily="18" charset="0"/>
                      </a:rPr>
                      <m:t>𝐌</m:t>
                    </m:r>
                  </m:oMath>
                </a14:m>
                <a:r>
                  <a:rPr kumimoji="1" lang="en-US" altLang="ko-KR" b="1" dirty="0">
                    <a:solidFill>
                      <a:srgbClr val="00246E"/>
                    </a:solidFill>
                  </a:rPr>
                  <a:t> = 0</a:t>
                </a:r>
                <a:r>
                  <a:rPr kumimoji="1" lang="ko-KR" altLang="en-US" b="1" dirty="0">
                    <a:solidFill>
                      <a:srgbClr val="00246E"/>
                    </a:solidFill>
                  </a:rPr>
                  <a:t>인 블럭</a:t>
                </a:r>
                <a:r>
                  <a:rPr kumimoji="1" lang="en-US" altLang="ko-KR" b="1" dirty="0">
                    <a:solidFill>
                      <a:srgbClr val="00246E"/>
                    </a:solidFill>
                  </a:rPr>
                  <a:t>(Mask)</a:t>
                </a:r>
                <a:r>
                  <a:rPr kumimoji="1" lang="ko-KR" altLang="en-US" b="1" dirty="0">
                    <a:solidFill>
                      <a:srgbClr val="00246E"/>
                    </a:solidFill>
                  </a:rPr>
                  <a:t>는 </a:t>
                </a:r>
                <a:r>
                  <a:rPr kumimoji="1" lang="en-US" altLang="ko-KR" b="1" dirty="0">
                    <a:solidFill>
                      <a:srgbClr val="00246E"/>
                    </a:solidFill>
                  </a:rPr>
                  <a:t>skip</a:t>
                </a:r>
                <a:r>
                  <a:rPr kumimoji="1" lang="ko-KR" altLang="en-US" b="1" dirty="0">
                    <a:solidFill>
                      <a:srgbClr val="00246E"/>
                    </a:solidFill>
                  </a:rPr>
                  <a:t>으로 처리되어 연산에서 제외된다</a:t>
                </a:r>
                <a:r>
                  <a:rPr kumimoji="1" lang="en-US" altLang="ko-KR" dirty="0"/>
                  <a:t>.</a:t>
                </a:r>
              </a:p>
              <a:p>
                <a:pPr marL="285750" indent="-285750">
                  <a:lnSpc>
                    <a:spcPct val="150000"/>
                  </a:lnSpc>
                  <a:buFont typeface="Wingdings" pitchFamily="2" charset="2"/>
                  <a:buChar char="ü"/>
                </a:pPr>
                <a:r>
                  <a:rPr kumimoji="1" lang="en-US" altLang="ko-KR" dirty="0"/>
                  <a:t>Block-Sparse Attention</a:t>
                </a:r>
                <a:r>
                  <a:rPr kumimoji="1" lang="ko-KR" altLang="en-US" dirty="0"/>
                  <a:t>은 </a:t>
                </a:r>
                <a14:m>
                  <m:oMath xmlns:m="http://schemas.openxmlformats.org/officeDocument/2006/math">
                    <m:r>
                      <a:rPr kumimoji="1" lang="ko-KR" altLang="en-US" i="1" dirty="0">
                        <a:latin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kumimoji="1" lang="en-US" altLang="ko-KR" b="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KR" b="0" i="1" dirty="0">
                            <a:latin typeface="Cambria Math" panose="02040503050406030204" pitchFamily="18" charset="0"/>
                          </a:rPr>
                          <m:t>𝑁𝑑</m:t>
                        </m:r>
                        <m:r>
                          <a:rPr kumimoji="1" lang="en-US" altLang="ko-KR" b="0" i="1" dirty="0">
                            <a:latin typeface="Cambria Math" panose="02040503050406030204" pitchFamily="18" charset="0"/>
                          </a:rPr>
                          <m:t>+ </m:t>
                        </m:r>
                        <m:f>
                          <m:fPr>
                            <m:ctrlPr>
                              <a:rPr kumimoji="1" lang="en-US" altLang="ko-KR" b="0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kumimoji="1" lang="en-US" altLang="ko-KR" b="0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kumimoji="1" lang="en-US" altLang="ko-KR" b="0" i="1" dirty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p>
                                <m:r>
                                  <a:rPr kumimoji="1" lang="en-US" altLang="ko-KR" b="0" i="1" dirty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kumimoji="1" lang="en-US" altLang="ko-KR" b="0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kumimoji="1" lang="en-US" altLang="ko-KR" b="0" i="1" dirty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p>
                                <m:r>
                                  <a:rPr kumimoji="1" lang="en-US" altLang="ko-KR" b="0" i="1" dirty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kumimoji="1" lang="en-US" altLang="ko-KR" b="0" i="1" dirty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den>
                        </m:f>
                        <m:r>
                          <a:rPr kumimoji="1" lang="en-US" altLang="ko-KR" b="0" i="1" dirty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kumimoji="1" lang="en-US" altLang="ko-KR" dirty="0"/>
                  <a:t> (s: the fraction of nonzero block).</a:t>
                </a:r>
              </a:p>
              <a:p>
                <a:pPr marL="285750" indent="-285750">
                  <a:lnSpc>
                    <a:spcPct val="150000"/>
                  </a:lnSpc>
                  <a:buFont typeface="Wingdings" pitchFamily="2" charset="2"/>
                  <a:buChar char="ü"/>
                </a:pPr>
                <a:r>
                  <a:rPr kumimoji="1" lang="en-US" altLang="ko-KR" dirty="0"/>
                  <a:t>Non-zero Block</a:t>
                </a:r>
                <a:r>
                  <a:rPr kumimoji="1" lang="ko-KR" altLang="en-US" dirty="0"/>
                  <a:t>의 비율이 적을수록 </a:t>
                </a:r>
                <a:r>
                  <a:rPr kumimoji="1" lang="en-US" altLang="ko-KR" dirty="0"/>
                  <a:t>Mask</a:t>
                </a:r>
                <a:r>
                  <a:rPr kumimoji="1" lang="ko-KR" altLang="en-US" dirty="0"/>
                  <a:t>의 비율이 많기 때문에 </a:t>
                </a:r>
                <a:r>
                  <a:rPr kumimoji="1" lang="en-US" altLang="ko-KR" dirty="0"/>
                  <a:t>Runtime</a:t>
                </a:r>
                <a:r>
                  <a:rPr kumimoji="1" lang="ko-KR" altLang="en-US" dirty="0"/>
                  <a:t>이 적다</a:t>
                </a:r>
                <a:r>
                  <a:rPr kumimoji="1" lang="en-US" altLang="ko-KR" dirty="0"/>
                  <a:t>.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1221D91-5601-FA05-8095-BB07464D13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984" y="4875734"/>
                <a:ext cx="11329711" cy="1527854"/>
              </a:xfrm>
              <a:prstGeom prst="rect">
                <a:avLst/>
              </a:prstGeom>
              <a:blipFill>
                <a:blip r:embed="rId3"/>
                <a:stretch>
                  <a:fillRect l="-336" b="-495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그룹 10">
            <a:extLst>
              <a:ext uri="{FF2B5EF4-FFF2-40B4-BE49-F238E27FC236}">
                <a16:creationId xmlns:a16="http://schemas.microsoft.com/office/drawing/2014/main" id="{B8B28C8F-A13C-D0A1-BAD6-862100287189}"/>
              </a:ext>
            </a:extLst>
          </p:cNvPr>
          <p:cNvGrpSpPr/>
          <p:nvPr/>
        </p:nvGrpSpPr>
        <p:grpSpPr>
          <a:xfrm>
            <a:off x="8193972" y="1656586"/>
            <a:ext cx="3520759" cy="2961303"/>
            <a:chOff x="8265092" y="1680107"/>
            <a:chExt cx="3520759" cy="2961303"/>
          </a:xfrm>
        </p:grpSpPr>
        <p:pic>
          <p:nvPicPr>
            <p:cNvPr id="9" name="그림 8" descr="텍스트, 폰트, 스크린샷, 라인이(가) 표시된 사진&#10;&#10;자동 생성된 설명">
              <a:extLst>
                <a:ext uri="{FF2B5EF4-FFF2-40B4-BE49-F238E27FC236}">
                  <a16:creationId xmlns:a16="http://schemas.microsoft.com/office/drawing/2014/main" id="{43D4A652-CA35-2BAA-C253-BACA0EE97CF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265092" y="1680107"/>
              <a:ext cx="3520759" cy="268478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515E92B-F2D4-12E7-3043-3AA0760F5820}"/>
                </a:ext>
              </a:extLst>
            </p:cNvPr>
            <p:cNvSpPr txBox="1"/>
            <p:nvPr/>
          </p:nvSpPr>
          <p:spPr>
            <a:xfrm>
              <a:off x="8775385" y="4302856"/>
              <a:ext cx="273985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600"/>
                <a:t>Option: N(seq_length) = 4k</a:t>
              </a:r>
              <a:endParaRPr kumimoji="1" lang="ko-KR" altLang="en-US" sz="1600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BB2937F6-DA1E-95DF-A404-94762D065DCD}"/>
              </a:ext>
            </a:extLst>
          </p:cNvPr>
          <p:cNvSpPr txBox="1"/>
          <p:nvPr/>
        </p:nvSpPr>
        <p:spPr>
          <a:xfrm>
            <a:off x="550985" y="234461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4</a:t>
            </a:r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1270D6-3EFE-AEA0-D08C-E4E7CEA554FB}"/>
              </a:ext>
            </a:extLst>
          </p:cNvPr>
          <p:cNvSpPr txBox="1"/>
          <p:nvPr/>
        </p:nvSpPr>
        <p:spPr>
          <a:xfrm>
            <a:off x="1064386" y="226034"/>
            <a:ext cx="3080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solidFill>
                  <a:schemeClr val="bg1"/>
                </a:solidFill>
              </a:rPr>
              <a:t>FlashAttention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26143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AE11C5B-EDB1-148A-5226-9ACCBA7555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F5183-D9CD-D444-A31C-69DDA26A3236}" type="slidenum">
              <a:rPr kumimoji="1" lang="ko-KR" altLang="en-US" smtClean="0"/>
              <a:pPr/>
              <a:t>23</a:t>
            </a:fld>
            <a:endParaRPr kumimoji="1"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70E743F-B249-D020-D5D6-390361268709}"/>
              </a:ext>
            </a:extLst>
          </p:cNvPr>
          <p:cNvSpPr/>
          <p:nvPr/>
        </p:nvSpPr>
        <p:spPr>
          <a:xfrm>
            <a:off x="550984" y="931267"/>
            <a:ext cx="4671255" cy="4337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109764" dist="38100" dir="2700000" sx="100135" sy="100135" algn="tl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Faster Models with FlashAttention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C12943D-1BF3-54F9-3DBE-92145179CE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1982" y="3235760"/>
            <a:ext cx="8167713" cy="149045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D4884D5-8668-76DA-E5F8-2B693AB25C4D}"/>
              </a:ext>
            </a:extLst>
          </p:cNvPr>
          <p:cNvSpPr txBox="1"/>
          <p:nvPr/>
        </p:nvSpPr>
        <p:spPr>
          <a:xfrm>
            <a:off x="550984" y="1382558"/>
            <a:ext cx="11329711" cy="1666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kumimoji="1" lang="en-US" altLang="ko-KR" dirty="0"/>
              <a:t>FlashAttention</a:t>
            </a:r>
            <a:r>
              <a:rPr kumimoji="1" lang="ko-KR" altLang="en-US" dirty="0"/>
              <a:t>을 사용하여 </a:t>
            </a:r>
            <a:r>
              <a:rPr kumimoji="1" lang="en-US" altLang="ko-KR" dirty="0"/>
              <a:t>Wikipedia </a:t>
            </a:r>
            <a:r>
              <a:rPr kumimoji="1" lang="ko-KR" altLang="en-US" dirty="0"/>
              <a:t>데이터셋에서 </a:t>
            </a:r>
            <a:r>
              <a:rPr kumimoji="1" lang="en-US" altLang="ko-KR" dirty="0"/>
              <a:t>BERT-large </a:t>
            </a:r>
            <a:r>
              <a:rPr kumimoji="1" lang="ko-KR" altLang="en-US" dirty="0"/>
              <a:t>모델을 훈련했다</a:t>
            </a:r>
            <a:r>
              <a:rPr kumimoji="1" lang="en-US" altLang="ko-KR" dirty="0"/>
              <a:t>.</a:t>
            </a:r>
          </a:p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kumimoji="1" lang="en-US" altLang="ko-KR" dirty="0"/>
              <a:t>MLPerf 1.1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Training</a:t>
            </a:r>
            <a:r>
              <a:rPr kumimoji="1" lang="ko-KR" altLang="en-US" dirty="0"/>
              <a:t> 시간 기록을 세운 </a:t>
            </a:r>
            <a:r>
              <a:rPr kumimoji="1" lang="en-US" altLang="ko-KR" dirty="0"/>
              <a:t>Nvidia</a:t>
            </a:r>
            <a:r>
              <a:rPr kumimoji="1" lang="ko-KR" altLang="en-US" dirty="0"/>
              <a:t>의 구현과 비교하였을 때 </a:t>
            </a:r>
            <a:r>
              <a:rPr kumimoji="1" lang="en-US" altLang="ko-KR" b="1" dirty="0">
                <a:solidFill>
                  <a:srgbClr val="00246E"/>
                </a:solidFill>
              </a:rPr>
              <a:t>Training time</a:t>
            </a:r>
            <a:r>
              <a:rPr kumimoji="1" lang="ko-KR" altLang="en-US" b="1" dirty="0">
                <a:solidFill>
                  <a:srgbClr val="00246E"/>
                </a:solidFill>
              </a:rPr>
              <a:t>이 </a:t>
            </a:r>
            <a:r>
              <a:rPr kumimoji="1" lang="en-US" altLang="ko-KR" b="1" dirty="0">
                <a:solidFill>
                  <a:srgbClr val="00246E"/>
                </a:solidFill>
              </a:rPr>
              <a:t>15%</a:t>
            </a:r>
            <a:r>
              <a:rPr kumimoji="1" lang="ko-KR" altLang="en-US" b="1" dirty="0">
                <a:solidFill>
                  <a:srgbClr val="00246E"/>
                </a:solidFill>
              </a:rPr>
              <a:t> 감소했다</a:t>
            </a:r>
            <a:r>
              <a:rPr kumimoji="1" lang="en-US" altLang="ko-KR" dirty="0"/>
              <a:t>.</a:t>
            </a:r>
          </a:p>
          <a:p>
            <a:pPr>
              <a:lnSpc>
                <a:spcPct val="200000"/>
              </a:lnSpc>
            </a:pPr>
            <a:endParaRPr kumimoji="1" lang="en-US" altLang="ko-K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AA55956-3C8F-C06D-A885-E5A80D409DA0}"/>
              </a:ext>
            </a:extLst>
          </p:cNvPr>
          <p:cNvSpPr txBox="1"/>
          <p:nvPr/>
        </p:nvSpPr>
        <p:spPr>
          <a:xfrm>
            <a:off x="2926283" y="4726219"/>
            <a:ext cx="65791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/>
              <a:t>to reach the target accuracy of 72% on masked language modeling.</a:t>
            </a:r>
          </a:p>
          <a:p>
            <a:pPr algn="ctr"/>
            <a:r>
              <a:rPr kumimoji="1" lang="en-US" altLang="ko-KR" sz="1600"/>
              <a:t>Averaged over 10 runs on 8xA100 GPUs.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18B353-43BF-E509-D1EA-A7E5F778C96B}"/>
              </a:ext>
            </a:extLst>
          </p:cNvPr>
          <p:cNvSpPr txBox="1"/>
          <p:nvPr/>
        </p:nvSpPr>
        <p:spPr>
          <a:xfrm>
            <a:off x="550985" y="234461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5</a:t>
            </a:r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7F05ED-6D57-A06B-5B0A-2A9ECA091FC2}"/>
              </a:ext>
            </a:extLst>
          </p:cNvPr>
          <p:cNvSpPr txBox="1"/>
          <p:nvPr/>
        </p:nvSpPr>
        <p:spPr>
          <a:xfrm>
            <a:off x="1064386" y="226034"/>
            <a:ext cx="3080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solidFill>
                  <a:schemeClr val="bg1"/>
                </a:solidFill>
              </a:rPr>
              <a:t>Experiments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29104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48E25FC-3FAD-3890-2015-DB7B65725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F5183-D9CD-D444-A31C-69DDA26A3236}" type="slidenum">
              <a:rPr kumimoji="1" lang="ko-KR" altLang="en-US" smtClean="0"/>
              <a:pPr/>
              <a:t>24</a:t>
            </a:fld>
            <a:endParaRPr kumimoji="1"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3F4E95A-7BA0-9314-0EB5-37A2E8FB6A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4386" y="3265442"/>
            <a:ext cx="9495024" cy="222016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5FAA57B8-A53C-C01F-F300-10247AB308D2}"/>
              </a:ext>
            </a:extLst>
          </p:cNvPr>
          <p:cNvSpPr/>
          <p:nvPr/>
        </p:nvSpPr>
        <p:spPr>
          <a:xfrm>
            <a:off x="550984" y="931267"/>
            <a:ext cx="4671255" cy="4337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109764" dist="38100" dir="2700000" sx="100135" sy="100135" algn="tl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Faster Models with FlashAttention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56666E-2AA1-6A57-0FE8-C4E72AB2EEFE}"/>
              </a:ext>
            </a:extLst>
          </p:cNvPr>
          <p:cNvSpPr txBox="1"/>
          <p:nvPr/>
        </p:nvSpPr>
        <p:spPr>
          <a:xfrm>
            <a:off x="550984" y="1382558"/>
            <a:ext cx="11329711" cy="2220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kumimoji="1" lang="en-US" altLang="ko-KR" dirty="0"/>
              <a:t>FlashAttention</a:t>
            </a:r>
            <a:r>
              <a:rPr kumimoji="1" lang="ko-KR" altLang="en-US" dirty="0"/>
              <a:t>을 사용하여 </a:t>
            </a:r>
            <a:r>
              <a:rPr kumimoji="1" lang="en-US" altLang="ko-KR" dirty="0"/>
              <a:t>OpenWebtext </a:t>
            </a:r>
            <a:r>
              <a:rPr kumimoji="1" lang="ko-KR" altLang="en-US" dirty="0"/>
              <a:t>데이터셋에서 </a:t>
            </a:r>
            <a:r>
              <a:rPr kumimoji="1" lang="en-US" altLang="ko-KR" dirty="0"/>
              <a:t>GPT-2</a:t>
            </a:r>
            <a:r>
              <a:rPr kumimoji="1" lang="ko-KR" altLang="en-US" dirty="0"/>
              <a:t>에서 모델을 훈련했다</a:t>
            </a:r>
            <a:r>
              <a:rPr kumimoji="1" lang="en-US" altLang="ko-KR" dirty="0"/>
              <a:t>.</a:t>
            </a:r>
          </a:p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kumimoji="1" lang="en-US" altLang="ko-KR" dirty="0"/>
              <a:t>GPT-2 small</a:t>
            </a:r>
            <a:r>
              <a:rPr kumimoji="1" lang="ko-KR" altLang="en-US" dirty="0"/>
              <a:t>과 </a:t>
            </a:r>
            <a:r>
              <a:rPr kumimoji="1" lang="en-US" altLang="ko-KR" dirty="0"/>
              <a:t>medium</a:t>
            </a:r>
            <a:r>
              <a:rPr kumimoji="1" lang="ko-KR" altLang="en-US" dirty="0"/>
              <a:t>은 </a:t>
            </a:r>
            <a:r>
              <a:rPr kumimoji="1" lang="en-US" altLang="ko-KR" dirty="0"/>
              <a:t>HuggingFace </a:t>
            </a:r>
            <a:r>
              <a:rPr kumimoji="1" lang="ko-KR" altLang="en-US" dirty="0"/>
              <a:t>구현에 비해 </a:t>
            </a:r>
            <a:r>
              <a:rPr kumimoji="1" lang="ko-KR" altLang="en-US" b="1" dirty="0">
                <a:solidFill>
                  <a:srgbClr val="00246E"/>
                </a:solidFill>
              </a:rPr>
              <a:t>최대 </a:t>
            </a:r>
            <a:r>
              <a:rPr kumimoji="1" lang="en-US" altLang="ko-KR" b="1" dirty="0">
                <a:solidFill>
                  <a:srgbClr val="00246E"/>
                </a:solidFill>
              </a:rPr>
              <a:t>3</a:t>
            </a:r>
            <a:r>
              <a:rPr kumimoji="1" lang="ko-KR" altLang="en-US" b="1" dirty="0">
                <a:solidFill>
                  <a:srgbClr val="00246E"/>
                </a:solidFill>
              </a:rPr>
              <a:t>배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pPr>
              <a:lnSpc>
                <a:spcPct val="200000"/>
              </a:lnSpc>
            </a:pPr>
            <a:r>
              <a:rPr kumimoji="1" lang="ko-KR" altLang="en-US" dirty="0"/>
              <a:t>   </a:t>
            </a:r>
            <a:r>
              <a:rPr kumimoji="1" lang="en-US" altLang="ko-KR" dirty="0"/>
              <a:t>Megatron-LM</a:t>
            </a:r>
            <a:r>
              <a:rPr kumimoji="1" lang="ko-KR" altLang="en-US" dirty="0"/>
              <a:t>에 비해 </a:t>
            </a:r>
            <a:r>
              <a:rPr kumimoji="1" lang="ko-KR" altLang="en-US" b="1" dirty="0">
                <a:solidFill>
                  <a:srgbClr val="00246E"/>
                </a:solidFill>
              </a:rPr>
              <a:t>최대 </a:t>
            </a:r>
            <a:r>
              <a:rPr kumimoji="1" lang="en-US" altLang="ko-KR" b="1" dirty="0">
                <a:solidFill>
                  <a:srgbClr val="00246E"/>
                </a:solidFill>
              </a:rPr>
              <a:t>1.7</a:t>
            </a:r>
            <a:r>
              <a:rPr kumimoji="1" lang="ko-KR" altLang="en-US" b="1" dirty="0">
                <a:solidFill>
                  <a:srgbClr val="00246E"/>
                </a:solidFill>
              </a:rPr>
              <a:t>배의 빠른 </a:t>
            </a:r>
            <a:r>
              <a:rPr kumimoji="1" lang="en-US" altLang="ko-KR" b="1" dirty="0">
                <a:solidFill>
                  <a:srgbClr val="00246E"/>
                </a:solidFill>
              </a:rPr>
              <a:t>Training</a:t>
            </a:r>
            <a:r>
              <a:rPr kumimoji="1" lang="ko-KR" altLang="en-US" b="1" dirty="0">
                <a:solidFill>
                  <a:srgbClr val="00246E"/>
                </a:solidFill>
              </a:rPr>
              <a:t> 속도</a:t>
            </a:r>
            <a:r>
              <a:rPr kumimoji="1" lang="ko-KR" altLang="en-US" dirty="0"/>
              <a:t>를 달성했다</a:t>
            </a:r>
            <a:r>
              <a:rPr kumimoji="1" lang="en-US" altLang="ko-KR" dirty="0"/>
              <a:t>.</a:t>
            </a:r>
          </a:p>
          <a:p>
            <a:pPr>
              <a:lnSpc>
                <a:spcPct val="200000"/>
              </a:lnSpc>
            </a:pPr>
            <a:endParaRPr kumimoji="1" lang="en-US" altLang="ko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32F959-BDD6-7B89-9E59-1C6E6EF99BF3}"/>
              </a:ext>
            </a:extLst>
          </p:cNvPr>
          <p:cNvSpPr txBox="1"/>
          <p:nvPr/>
        </p:nvSpPr>
        <p:spPr>
          <a:xfrm>
            <a:off x="3046142" y="5405826"/>
            <a:ext cx="60997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600"/>
              <a:t>Averaged over 10 runs on 8xA100 GPUs.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391C09-EC4E-DCF6-F359-D3030B98FC80}"/>
              </a:ext>
            </a:extLst>
          </p:cNvPr>
          <p:cNvSpPr txBox="1"/>
          <p:nvPr/>
        </p:nvSpPr>
        <p:spPr>
          <a:xfrm>
            <a:off x="550985" y="234461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5</a:t>
            </a:r>
            <a:endParaRPr kumimoji="1"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C9F622-EA3C-D61F-1F7D-94F4FBC1E5AE}"/>
              </a:ext>
            </a:extLst>
          </p:cNvPr>
          <p:cNvSpPr txBox="1"/>
          <p:nvPr/>
        </p:nvSpPr>
        <p:spPr>
          <a:xfrm>
            <a:off x="1064386" y="226034"/>
            <a:ext cx="3080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solidFill>
                  <a:schemeClr val="bg1"/>
                </a:solidFill>
              </a:rPr>
              <a:t>Experiments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4608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24F8643-1C84-6D95-E4DC-8AC1A5D55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F5183-D9CD-D444-A31C-69DDA26A3236}" type="slidenum">
              <a:rPr kumimoji="1" lang="ko-KR" altLang="en-US" smtClean="0"/>
              <a:pPr/>
              <a:t>25</a:t>
            </a:fld>
            <a:endParaRPr kumimoji="1"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189A35D-F0B4-6D5F-2EA0-D7184794A616}"/>
              </a:ext>
            </a:extLst>
          </p:cNvPr>
          <p:cNvSpPr/>
          <p:nvPr/>
        </p:nvSpPr>
        <p:spPr>
          <a:xfrm>
            <a:off x="550984" y="931267"/>
            <a:ext cx="4671255" cy="4337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109764" dist="38100" dir="2700000" sx="100135" sy="100135" algn="tl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Faster Models with FlashAttention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A7BF55-25E7-AF4F-C2D6-3587C5F410C1}"/>
              </a:ext>
            </a:extLst>
          </p:cNvPr>
          <p:cNvSpPr txBox="1"/>
          <p:nvPr/>
        </p:nvSpPr>
        <p:spPr>
          <a:xfrm>
            <a:off x="550984" y="1382558"/>
            <a:ext cx="11329711" cy="27741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kumimoji="1" lang="en-US" altLang="ko-KR" dirty="0"/>
              <a:t>FlashAttention</a:t>
            </a:r>
            <a:r>
              <a:rPr kumimoji="1" lang="ko-KR" altLang="en-US" dirty="0"/>
              <a:t>을 사용하여 </a:t>
            </a:r>
            <a:r>
              <a:rPr kumimoji="1" lang="en-US" altLang="ko-KR" dirty="0"/>
              <a:t>Long-range Arena</a:t>
            </a:r>
            <a:r>
              <a:rPr kumimoji="1" lang="ko-KR" altLang="en-US" dirty="0"/>
              <a:t> 벤치마크로 </a:t>
            </a:r>
            <a:r>
              <a:rPr kumimoji="1" lang="en-US" altLang="ko-KR" dirty="0"/>
              <a:t>Vanilla Transformer</a:t>
            </a:r>
            <a:r>
              <a:rPr kumimoji="1" lang="ko-KR" altLang="en-US" dirty="0"/>
              <a:t>에서 모델을 평가할 때</a:t>
            </a:r>
            <a:r>
              <a:rPr kumimoji="1" lang="en-US" altLang="ko-KR" dirty="0"/>
              <a:t>,</a:t>
            </a:r>
          </a:p>
          <a:p>
            <a:pPr>
              <a:lnSpc>
                <a:spcPct val="200000"/>
              </a:lnSpc>
            </a:pPr>
            <a:r>
              <a:rPr kumimoji="1" lang="en-US" altLang="ko-KR" dirty="0"/>
              <a:t>   </a:t>
            </a:r>
            <a:r>
              <a:rPr kumimoji="1" lang="ko-KR" altLang="en-US" dirty="0"/>
              <a:t>각 </a:t>
            </a:r>
            <a:r>
              <a:rPr kumimoji="1" lang="en-US" altLang="ko-KR" dirty="0"/>
              <a:t>Task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1024</a:t>
            </a:r>
            <a:r>
              <a:rPr kumimoji="1" lang="ko-KR" altLang="en-US" dirty="0"/>
              <a:t>에서 </a:t>
            </a:r>
            <a:r>
              <a:rPr kumimoji="1" lang="en-US" altLang="ko-KR" dirty="0"/>
              <a:t>4096</a:t>
            </a:r>
            <a:r>
              <a:rPr kumimoji="1" lang="ko-KR" altLang="en-US" dirty="0"/>
              <a:t> 사이의 다른 시퀀스 길이를 가진다</a:t>
            </a:r>
            <a:r>
              <a:rPr kumimoji="1" lang="en-US" altLang="ko-KR" dirty="0"/>
              <a:t>.</a:t>
            </a:r>
          </a:p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kumimoji="1" lang="en-US" altLang="ko-KR" dirty="0"/>
              <a:t>FlashAttention</a:t>
            </a:r>
            <a:r>
              <a:rPr kumimoji="1" lang="ko-KR" altLang="en-US" dirty="0"/>
              <a:t>이 </a:t>
            </a:r>
            <a:r>
              <a:rPr kumimoji="1" lang="en-US" altLang="ko-KR" b="1" dirty="0">
                <a:solidFill>
                  <a:srgbClr val="00246E"/>
                </a:solidFill>
              </a:rPr>
              <a:t>2.4</a:t>
            </a:r>
            <a:r>
              <a:rPr kumimoji="1" lang="ko-KR" altLang="en-US" b="1" dirty="0">
                <a:solidFill>
                  <a:srgbClr val="00246E"/>
                </a:solidFill>
              </a:rPr>
              <a:t>배</a:t>
            </a:r>
            <a:r>
              <a:rPr kumimoji="1" lang="ko-KR" altLang="en-US" dirty="0"/>
              <a:t>의 속도 향상을 달성했고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Block-sparse FlashAttention</a:t>
            </a:r>
            <a:r>
              <a:rPr kumimoji="1" lang="ko-KR" altLang="en-US" dirty="0"/>
              <a:t>은 </a:t>
            </a:r>
            <a:r>
              <a:rPr kumimoji="1" lang="en-US" altLang="ko-KR" b="1" dirty="0">
                <a:solidFill>
                  <a:srgbClr val="00246E"/>
                </a:solidFill>
              </a:rPr>
              <a:t>2.8</a:t>
            </a:r>
            <a:r>
              <a:rPr kumimoji="1" lang="ko-KR" altLang="en-US" b="1" dirty="0">
                <a:solidFill>
                  <a:srgbClr val="00246E"/>
                </a:solidFill>
              </a:rPr>
              <a:t>배</a:t>
            </a:r>
            <a:r>
              <a:rPr kumimoji="1" lang="ko-KR" altLang="en-US" dirty="0"/>
              <a:t>의 속도 향상을 </a:t>
            </a:r>
            <a:endParaRPr kumimoji="1" lang="en-US" altLang="ko-KR" dirty="0"/>
          </a:p>
          <a:p>
            <a:pPr>
              <a:lnSpc>
                <a:spcPct val="200000"/>
              </a:lnSpc>
            </a:pPr>
            <a:r>
              <a:rPr kumimoji="1" lang="en-US" altLang="ko-KR" dirty="0"/>
              <a:t>   </a:t>
            </a:r>
            <a:r>
              <a:rPr kumimoji="1" lang="ko-KR" altLang="en-US" dirty="0"/>
              <a:t>달성했으며</a:t>
            </a:r>
            <a:r>
              <a:rPr kumimoji="1" lang="en-US" altLang="ko-KR" dirty="0"/>
              <a:t>,</a:t>
            </a:r>
            <a:r>
              <a:rPr kumimoji="1" lang="ko-KR" altLang="en-US" dirty="0"/>
              <a:t> 다른 </a:t>
            </a:r>
            <a:r>
              <a:rPr kumimoji="1" lang="en-US" altLang="ko-KR" dirty="0"/>
              <a:t>Approximate Attention</a:t>
            </a:r>
            <a:r>
              <a:rPr kumimoji="1" lang="ko-KR" altLang="en-US" dirty="0"/>
              <a:t>와 비교했을 때 가장 빠르다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pPr>
              <a:lnSpc>
                <a:spcPct val="200000"/>
              </a:lnSpc>
            </a:pPr>
            <a:endParaRPr kumimoji="1"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B2092B8-EC2F-0FAB-7549-C1A2741F0A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732" y="3722527"/>
            <a:ext cx="10020536" cy="272626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E748FBA-7707-72FB-C0CD-E55BDAD64F2F}"/>
              </a:ext>
            </a:extLst>
          </p:cNvPr>
          <p:cNvSpPr txBox="1"/>
          <p:nvPr/>
        </p:nvSpPr>
        <p:spPr>
          <a:xfrm>
            <a:off x="550985" y="234461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5</a:t>
            </a:r>
            <a:endParaRPr kumimoji="1"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9F69CD-1101-9B47-14BB-2F786B401414}"/>
              </a:ext>
            </a:extLst>
          </p:cNvPr>
          <p:cNvSpPr txBox="1"/>
          <p:nvPr/>
        </p:nvSpPr>
        <p:spPr>
          <a:xfrm>
            <a:off x="1064386" y="226034"/>
            <a:ext cx="3080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solidFill>
                  <a:schemeClr val="bg1"/>
                </a:solidFill>
              </a:rPr>
              <a:t>Experiments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38686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EE97472-FD62-F494-39D7-CB64341EDE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F5183-D9CD-D444-A31C-69DDA26A3236}" type="slidenum">
              <a:rPr kumimoji="1" lang="ko-KR" altLang="en-US" smtClean="0"/>
              <a:pPr/>
              <a:t>26</a:t>
            </a:fld>
            <a:endParaRPr kumimoji="1"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4F3518B-F991-F21A-7CF7-BBDBBBCB4267}"/>
              </a:ext>
            </a:extLst>
          </p:cNvPr>
          <p:cNvSpPr/>
          <p:nvPr/>
        </p:nvSpPr>
        <p:spPr>
          <a:xfrm>
            <a:off x="550984" y="931267"/>
            <a:ext cx="4671255" cy="4337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109764" dist="38100" dir="2700000" sx="100135" sy="100135" algn="tl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Better</a:t>
            </a:r>
            <a:r>
              <a:rPr kumimoji="1" lang="ko-KR" altLang="en-US" dirty="0">
                <a:solidFill>
                  <a:schemeClr val="tx1"/>
                </a:solidFill>
              </a:rPr>
              <a:t> </a:t>
            </a:r>
            <a:r>
              <a:rPr kumimoji="1" lang="en-US" altLang="ko-KR" dirty="0">
                <a:solidFill>
                  <a:schemeClr val="tx1"/>
                </a:solidFill>
              </a:rPr>
              <a:t>Models</a:t>
            </a:r>
            <a:r>
              <a:rPr kumimoji="1" lang="ko-KR" altLang="en-US" dirty="0">
                <a:solidFill>
                  <a:schemeClr val="tx1"/>
                </a:solidFill>
              </a:rPr>
              <a:t> </a:t>
            </a:r>
            <a:r>
              <a:rPr kumimoji="1" lang="en-US" altLang="ko-KR" dirty="0">
                <a:solidFill>
                  <a:schemeClr val="tx1"/>
                </a:solidFill>
              </a:rPr>
              <a:t>with</a:t>
            </a:r>
            <a:r>
              <a:rPr kumimoji="1" lang="ko-KR" altLang="en-US" dirty="0">
                <a:solidFill>
                  <a:schemeClr val="tx1"/>
                </a:solidFill>
              </a:rPr>
              <a:t> </a:t>
            </a:r>
            <a:r>
              <a:rPr kumimoji="1" lang="en-US" altLang="ko-KR" dirty="0">
                <a:solidFill>
                  <a:schemeClr val="tx1"/>
                </a:solidFill>
              </a:rPr>
              <a:t>Longer</a:t>
            </a:r>
            <a:r>
              <a:rPr kumimoji="1" lang="ko-KR" altLang="en-US" dirty="0">
                <a:solidFill>
                  <a:schemeClr val="tx1"/>
                </a:solidFill>
              </a:rPr>
              <a:t> </a:t>
            </a:r>
            <a:r>
              <a:rPr kumimoji="1" lang="en-US" altLang="ko-KR" dirty="0">
                <a:solidFill>
                  <a:schemeClr val="tx1"/>
                </a:solidFill>
              </a:rPr>
              <a:t>Sequences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DEB547-8F77-E6D6-D6BA-9125FE4D00B4}"/>
              </a:ext>
            </a:extLst>
          </p:cNvPr>
          <p:cNvSpPr txBox="1"/>
          <p:nvPr/>
        </p:nvSpPr>
        <p:spPr>
          <a:xfrm>
            <a:off x="550984" y="1382558"/>
            <a:ext cx="11329711" cy="1112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kumimoji="1" lang="en-US" altLang="ko-KR" dirty="0"/>
              <a:t>FlashAttention</a:t>
            </a:r>
            <a:r>
              <a:rPr kumimoji="1" lang="ko-KR" altLang="en-US" dirty="0"/>
              <a:t>은 </a:t>
            </a:r>
            <a:r>
              <a:rPr kumimoji="1" lang="en-US" altLang="ko-KR" dirty="0"/>
              <a:t>GPT-2 small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Context Length</a:t>
            </a:r>
            <a:r>
              <a:rPr kumimoji="1" lang="ko-KR" altLang="en-US" dirty="0"/>
              <a:t>를 </a:t>
            </a:r>
            <a:r>
              <a:rPr kumimoji="1" lang="en-US" altLang="ko-KR" b="1" dirty="0">
                <a:solidFill>
                  <a:srgbClr val="00246E"/>
                </a:solidFill>
              </a:rPr>
              <a:t>4</a:t>
            </a:r>
            <a:r>
              <a:rPr kumimoji="1" lang="ko-KR" altLang="en-US" b="1" dirty="0">
                <a:solidFill>
                  <a:srgbClr val="00246E"/>
                </a:solidFill>
              </a:rPr>
              <a:t>배</a:t>
            </a:r>
            <a:r>
              <a:rPr kumimoji="1" lang="ko-KR" altLang="en-US" dirty="0"/>
              <a:t>를 늘릴 수 있으며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pPr>
              <a:lnSpc>
                <a:spcPct val="200000"/>
              </a:lnSpc>
            </a:pPr>
            <a:r>
              <a:rPr kumimoji="1" lang="ko-KR" altLang="en-US" dirty="0"/>
              <a:t>   </a:t>
            </a:r>
            <a:r>
              <a:rPr kumimoji="1" lang="en-US" altLang="ko-KR" dirty="0"/>
              <a:t>Megatron-LM</a:t>
            </a:r>
            <a:r>
              <a:rPr kumimoji="1" lang="ko-KR" altLang="en-US" dirty="0"/>
              <a:t>보다 </a:t>
            </a:r>
            <a:r>
              <a:rPr kumimoji="1" lang="en-US" altLang="ko-KR" dirty="0"/>
              <a:t>4</a:t>
            </a:r>
            <a:r>
              <a:rPr kumimoji="1" lang="ko-KR" altLang="en-US" dirty="0"/>
              <a:t>배 더 긴 컨텍스트 길이에도 </a:t>
            </a:r>
            <a:r>
              <a:rPr kumimoji="1" lang="en-US" altLang="ko-KR" b="1" dirty="0">
                <a:solidFill>
                  <a:srgbClr val="00246E"/>
                </a:solidFill>
              </a:rPr>
              <a:t>30%</a:t>
            </a:r>
            <a:r>
              <a:rPr kumimoji="1" lang="en-US" altLang="ko-KR" dirty="0"/>
              <a:t> </a:t>
            </a:r>
            <a:r>
              <a:rPr kumimoji="1" lang="ko-KR" altLang="en-US" dirty="0"/>
              <a:t>더 빠르며</a:t>
            </a:r>
            <a:r>
              <a:rPr kumimoji="1" lang="en-US" altLang="ko-KR" dirty="0"/>
              <a:t>, </a:t>
            </a:r>
            <a:r>
              <a:rPr kumimoji="1" lang="en-US" altLang="ko-KR" b="1" dirty="0">
                <a:solidFill>
                  <a:srgbClr val="00246E"/>
                </a:solidFill>
              </a:rPr>
              <a:t>0.7</a:t>
            </a:r>
            <a:r>
              <a:rPr kumimoji="1" lang="en-US" altLang="ko-KR" dirty="0"/>
              <a:t> </a:t>
            </a:r>
            <a:r>
              <a:rPr kumimoji="1" lang="ko-KR" altLang="en-US" dirty="0"/>
              <a:t>더 나은 </a:t>
            </a:r>
            <a:r>
              <a:rPr kumimoji="1" lang="en-US" altLang="ko-KR" dirty="0"/>
              <a:t>perplexity</a:t>
            </a:r>
            <a:r>
              <a:rPr kumimoji="1" lang="ko-KR" altLang="en-US" dirty="0"/>
              <a:t>를 달성했다</a:t>
            </a:r>
            <a:r>
              <a:rPr kumimoji="1" lang="en-US" altLang="ko-KR" dirty="0"/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D46B4CE-9616-5CBC-5996-2424CF1A1C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00" y="3151753"/>
            <a:ext cx="11175999" cy="175282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6CF0F6B-0080-50B2-FA7C-9A836E09D87B}"/>
              </a:ext>
            </a:extLst>
          </p:cNvPr>
          <p:cNvSpPr txBox="1"/>
          <p:nvPr/>
        </p:nvSpPr>
        <p:spPr>
          <a:xfrm>
            <a:off x="550985" y="234461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5</a:t>
            </a:r>
            <a:endParaRPr kumimoji="1"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653BF1-5B4D-D9C1-BE35-97939D36741F}"/>
              </a:ext>
            </a:extLst>
          </p:cNvPr>
          <p:cNvSpPr txBox="1"/>
          <p:nvPr/>
        </p:nvSpPr>
        <p:spPr>
          <a:xfrm>
            <a:off x="1064386" y="226034"/>
            <a:ext cx="3080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solidFill>
                  <a:schemeClr val="bg1"/>
                </a:solidFill>
              </a:rPr>
              <a:t>Experiments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10730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6A41CCB-C6FD-3494-82BA-F7D188DC3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F5183-D9CD-D444-A31C-69DDA26A3236}" type="slidenum">
              <a:rPr kumimoji="1" lang="ko-KR" altLang="en-US" smtClean="0"/>
              <a:pPr/>
              <a:t>27</a:t>
            </a:fld>
            <a:endParaRPr kumimoji="1"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214206E-9CB4-F9AE-8B70-A3FF9B7EF317}"/>
              </a:ext>
            </a:extLst>
          </p:cNvPr>
          <p:cNvSpPr/>
          <p:nvPr/>
        </p:nvSpPr>
        <p:spPr>
          <a:xfrm>
            <a:off x="550984" y="931267"/>
            <a:ext cx="4671255" cy="4337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109764" dist="38100" dir="2700000" sx="100135" sy="100135" algn="tl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Better</a:t>
            </a:r>
            <a:r>
              <a:rPr kumimoji="1" lang="ko-KR" altLang="en-US" dirty="0">
                <a:solidFill>
                  <a:schemeClr val="tx1"/>
                </a:solidFill>
              </a:rPr>
              <a:t> </a:t>
            </a:r>
            <a:r>
              <a:rPr kumimoji="1" lang="en-US" altLang="ko-KR" dirty="0">
                <a:solidFill>
                  <a:schemeClr val="tx1"/>
                </a:solidFill>
              </a:rPr>
              <a:t>Models</a:t>
            </a:r>
            <a:r>
              <a:rPr kumimoji="1" lang="ko-KR" altLang="en-US" dirty="0">
                <a:solidFill>
                  <a:schemeClr val="tx1"/>
                </a:solidFill>
              </a:rPr>
              <a:t> </a:t>
            </a:r>
            <a:r>
              <a:rPr kumimoji="1" lang="en-US" altLang="ko-KR" dirty="0">
                <a:solidFill>
                  <a:schemeClr val="tx1"/>
                </a:solidFill>
              </a:rPr>
              <a:t>with</a:t>
            </a:r>
            <a:r>
              <a:rPr kumimoji="1" lang="ko-KR" altLang="en-US" dirty="0">
                <a:solidFill>
                  <a:schemeClr val="tx1"/>
                </a:solidFill>
              </a:rPr>
              <a:t> </a:t>
            </a:r>
            <a:r>
              <a:rPr kumimoji="1" lang="en-US" altLang="ko-KR" dirty="0">
                <a:solidFill>
                  <a:schemeClr val="tx1"/>
                </a:solidFill>
              </a:rPr>
              <a:t>Longer</a:t>
            </a:r>
            <a:r>
              <a:rPr kumimoji="1" lang="ko-KR" altLang="en-US" dirty="0">
                <a:solidFill>
                  <a:schemeClr val="tx1"/>
                </a:solidFill>
              </a:rPr>
              <a:t> </a:t>
            </a:r>
            <a:r>
              <a:rPr kumimoji="1" lang="en-US" altLang="ko-KR" dirty="0">
                <a:solidFill>
                  <a:schemeClr val="tx1"/>
                </a:solidFill>
              </a:rPr>
              <a:t>Sequences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F76F91-DC54-4E70-86FB-A872138CEBFC}"/>
              </a:ext>
            </a:extLst>
          </p:cNvPr>
          <p:cNvSpPr txBox="1"/>
          <p:nvPr/>
        </p:nvSpPr>
        <p:spPr>
          <a:xfrm>
            <a:off x="550984" y="1382558"/>
            <a:ext cx="11329711" cy="27741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kumimoji="1" lang="en-US" altLang="ko-KR" dirty="0"/>
              <a:t>FlashAttention</a:t>
            </a:r>
            <a:r>
              <a:rPr kumimoji="1" lang="ko-KR" altLang="en-US" dirty="0"/>
              <a:t>을 사용하여 더 긴 시퀀스로 </a:t>
            </a:r>
            <a:r>
              <a:rPr kumimoji="1" lang="en-US" altLang="ko-KR" dirty="0"/>
              <a:t>Transformer</a:t>
            </a:r>
            <a:r>
              <a:rPr kumimoji="1" lang="ko-KR" altLang="en-US" dirty="0"/>
              <a:t>를 학습하면 </a:t>
            </a:r>
            <a:endParaRPr kumimoji="1" lang="en-US" altLang="ko-KR" dirty="0"/>
          </a:p>
          <a:p>
            <a:pPr>
              <a:lnSpc>
                <a:spcPct val="200000"/>
              </a:lnSpc>
            </a:pPr>
            <a:r>
              <a:rPr kumimoji="1" lang="ko-KR" altLang="en-US" dirty="0"/>
              <a:t>   </a:t>
            </a:r>
            <a:r>
              <a:rPr kumimoji="1" lang="en-US" altLang="ko-KR" dirty="0"/>
              <a:t>MIMIC-III </a:t>
            </a:r>
            <a:r>
              <a:rPr kumimoji="1" lang="ko-KR" altLang="en-US" dirty="0"/>
              <a:t>및 </a:t>
            </a:r>
            <a:r>
              <a:rPr kumimoji="1" lang="en-US" altLang="ko-KR" dirty="0"/>
              <a:t>ECtHR </a:t>
            </a:r>
            <a:r>
              <a:rPr kumimoji="1" lang="ko-KR" altLang="en-US" dirty="0"/>
              <a:t>데이터셋에서 성능이 향상된다</a:t>
            </a:r>
            <a:r>
              <a:rPr kumimoji="1" lang="en-US" altLang="ko-KR" dirty="0"/>
              <a:t>.</a:t>
            </a:r>
          </a:p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kumimoji="1" lang="ko-KR" altLang="en-US" dirty="0"/>
              <a:t>사전 학습된 </a:t>
            </a:r>
            <a:r>
              <a:rPr kumimoji="1" lang="en-US" altLang="ko-KR" dirty="0"/>
              <a:t>RoBERTa </a:t>
            </a:r>
            <a:r>
              <a:rPr kumimoji="1" lang="ko-KR" altLang="en-US" dirty="0"/>
              <a:t>모델의 </a:t>
            </a:r>
            <a:r>
              <a:rPr kumimoji="1" lang="ko-KR" altLang="en-US" b="1" dirty="0">
                <a:solidFill>
                  <a:srgbClr val="00246E"/>
                </a:solidFill>
              </a:rPr>
              <a:t>시퀀스 길이를 늘려 </a:t>
            </a:r>
            <a:r>
              <a:rPr kumimoji="1" lang="ko-KR" altLang="en-US" dirty="0"/>
              <a:t>성능 향상을 평가했다</a:t>
            </a:r>
            <a:r>
              <a:rPr kumimoji="1" lang="en-US" altLang="ko-KR" dirty="0"/>
              <a:t>.</a:t>
            </a:r>
          </a:p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kumimoji="1" lang="en-US" altLang="ko-KR" dirty="0"/>
              <a:t>MIMIC-III</a:t>
            </a:r>
            <a:r>
              <a:rPr kumimoji="1" lang="ko-KR" altLang="en-US" dirty="0"/>
              <a:t>에서 시퀀스 길이 </a:t>
            </a:r>
            <a:r>
              <a:rPr kumimoji="1" lang="en-US" altLang="ko-KR" b="1" dirty="0">
                <a:solidFill>
                  <a:srgbClr val="00246E"/>
                </a:solidFill>
              </a:rPr>
              <a:t>16K</a:t>
            </a:r>
            <a:r>
              <a:rPr kumimoji="1" lang="ko-KR" altLang="en-US" b="1" dirty="0">
                <a:solidFill>
                  <a:srgbClr val="00246E"/>
                </a:solidFill>
              </a:rPr>
              <a:t>가 </a:t>
            </a:r>
            <a:r>
              <a:rPr kumimoji="1" lang="en-US" altLang="ko-KR" b="1" dirty="0">
                <a:solidFill>
                  <a:srgbClr val="00246E"/>
                </a:solidFill>
              </a:rPr>
              <a:t>512</a:t>
            </a:r>
            <a:r>
              <a:rPr kumimoji="1" lang="ko-KR" altLang="en-US" b="1" dirty="0">
                <a:solidFill>
                  <a:srgbClr val="00246E"/>
                </a:solidFill>
              </a:rPr>
              <a:t>보다 </a:t>
            </a:r>
            <a:r>
              <a:rPr kumimoji="1" lang="en-US" altLang="ko-KR" b="1" dirty="0">
                <a:solidFill>
                  <a:srgbClr val="00246E"/>
                </a:solidFill>
              </a:rPr>
              <a:t>4.3 </a:t>
            </a:r>
            <a:r>
              <a:rPr kumimoji="1" lang="ko-KR" altLang="en-US" b="1" dirty="0">
                <a:solidFill>
                  <a:srgbClr val="00246E"/>
                </a:solidFill>
              </a:rPr>
              <a:t>포인트</a:t>
            </a:r>
            <a:r>
              <a:rPr kumimoji="1" lang="ko-KR" altLang="en-US" dirty="0"/>
              <a:t> 더 높고</a:t>
            </a:r>
            <a:r>
              <a:rPr kumimoji="1" lang="en-US" altLang="ko-KR" dirty="0"/>
              <a:t>, </a:t>
            </a:r>
          </a:p>
          <a:p>
            <a:pPr>
              <a:lnSpc>
                <a:spcPct val="200000"/>
              </a:lnSpc>
            </a:pPr>
            <a:r>
              <a:rPr kumimoji="1" lang="ko-KR" altLang="en-US" dirty="0"/>
              <a:t>   </a:t>
            </a:r>
            <a:r>
              <a:rPr kumimoji="1" lang="en-US" altLang="ko-KR" dirty="0"/>
              <a:t>ECtHR</a:t>
            </a:r>
            <a:r>
              <a:rPr kumimoji="1" lang="ko-KR" altLang="en-US" dirty="0"/>
              <a:t>에서 시퀀스 길이 </a:t>
            </a:r>
            <a:r>
              <a:rPr kumimoji="1" lang="en-US" altLang="ko-KR" b="1" dirty="0">
                <a:solidFill>
                  <a:srgbClr val="00246E"/>
                </a:solidFill>
              </a:rPr>
              <a:t>8K</a:t>
            </a:r>
            <a:r>
              <a:rPr kumimoji="1" lang="ko-KR" altLang="en-US" b="1" dirty="0">
                <a:solidFill>
                  <a:srgbClr val="00246E"/>
                </a:solidFill>
              </a:rPr>
              <a:t>가 </a:t>
            </a:r>
            <a:r>
              <a:rPr kumimoji="1" lang="en-US" altLang="ko-KR" b="1" dirty="0">
                <a:solidFill>
                  <a:srgbClr val="00246E"/>
                </a:solidFill>
              </a:rPr>
              <a:t>512</a:t>
            </a:r>
            <a:r>
              <a:rPr kumimoji="1" lang="ko-KR" altLang="en-US" b="1" dirty="0">
                <a:solidFill>
                  <a:srgbClr val="00246E"/>
                </a:solidFill>
              </a:rPr>
              <a:t>보다 </a:t>
            </a:r>
            <a:r>
              <a:rPr kumimoji="1" lang="en-US" altLang="ko-KR" b="1" dirty="0">
                <a:solidFill>
                  <a:srgbClr val="00246E"/>
                </a:solidFill>
              </a:rPr>
              <a:t>8.5 </a:t>
            </a:r>
            <a:r>
              <a:rPr kumimoji="1" lang="ko-KR" altLang="en-US" b="1" dirty="0">
                <a:solidFill>
                  <a:srgbClr val="00246E"/>
                </a:solidFill>
              </a:rPr>
              <a:t>포인트 </a:t>
            </a:r>
            <a:r>
              <a:rPr kumimoji="1" lang="ko-KR" altLang="en-US" dirty="0"/>
              <a:t>더 높다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C1E511-F5FC-D4C2-2EC2-C1CAEF57B690}"/>
              </a:ext>
            </a:extLst>
          </p:cNvPr>
          <p:cNvSpPr txBox="1"/>
          <p:nvPr/>
        </p:nvSpPr>
        <p:spPr>
          <a:xfrm>
            <a:off x="550985" y="234461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5</a:t>
            </a:r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1FCDFF-B3F2-73AD-2447-7F9FA025EFFA}"/>
              </a:ext>
            </a:extLst>
          </p:cNvPr>
          <p:cNvSpPr txBox="1"/>
          <p:nvPr/>
        </p:nvSpPr>
        <p:spPr>
          <a:xfrm>
            <a:off x="1064386" y="226034"/>
            <a:ext cx="3080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solidFill>
                  <a:schemeClr val="bg1"/>
                </a:solidFill>
              </a:rPr>
              <a:t>Experiments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AD650FB-D3E3-C167-4E6B-96B97C4F52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2537"/>
          <a:stretch/>
        </p:blipFill>
        <p:spPr>
          <a:xfrm>
            <a:off x="1164389" y="4342647"/>
            <a:ext cx="10102900" cy="145458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4CCFAA1-6A78-2992-5C2D-CA1B8FCB07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0051"/>
          <a:stretch/>
        </p:blipFill>
        <p:spPr>
          <a:xfrm>
            <a:off x="3959241" y="5701465"/>
            <a:ext cx="4273518" cy="820338"/>
          </a:xfrm>
          <a:prstGeom prst="rect">
            <a:avLst/>
          </a:prstGeom>
        </p:spPr>
      </p:pic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739CA5F3-DFF9-A1E4-601B-319B1C088D93}"/>
              </a:ext>
            </a:extLst>
          </p:cNvPr>
          <p:cNvSpPr/>
          <p:nvPr/>
        </p:nvSpPr>
        <p:spPr>
          <a:xfrm>
            <a:off x="3959241" y="6054068"/>
            <a:ext cx="785479" cy="166958"/>
          </a:xfrm>
          <a:prstGeom prst="roundRect">
            <a:avLst/>
          </a:prstGeom>
          <a:solidFill>
            <a:srgbClr val="FFFF00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BCC68A14-4F48-8674-3C01-98FC7143048A}"/>
              </a:ext>
            </a:extLst>
          </p:cNvPr>
          <p:cNvSpPr/>
          <p:nvPr/>
        </p:nvSpPr>
        <p:spPr>
          <a:xfrm>
            <a:off x="7586362" y="5816206"/>
            <a:ext cx="646398" cy="166958"/>
          </a:xfrm>
          <a:prstGeom prst="roundRect">
            <a:avLst/>
          </a:prstGeom>
          <a:solidFill>
            <a:srgbClr val="FFFF00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016875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D257EBE-9004-76E1-6C4A-71BC33EAD6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F5183-D9CD-D444-A31C-69DDA26A3236}" type="slidenum">
              <a:rPr kumimoji="1" lang="ko-KR" altLang="en-US" smtClean="0"/>
              <a:pPr/>
              <a:t>28</a:t>
            </a:fld>
            <a:endParaRPr kumimoji="1"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2E1396B-FA10-051D-8A3A-3313A42D33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222"/>
          <a:stretch/>
        </p:blipFill>
        <p:spPr>
          <a:xfrm>
            <a:off x="3562263" y="4223627"/>
            <a:ext cx="5307151" cy="2341816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C3279593-5176-9241-3804-C4E1F0FEA2C1}"/>
              </a:ext>
            </a:extLst>
          </p:cNvPr>
          <p:cNvSpPr/>
          <p:nvPr/>
        </p:nvSpPr>
        <p:spPr>
          <a:xfrm>
            <a:off x="550984" y="931267"/>
            <a:ext cx="4671255" cy="4337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109764" dist="38100" dir="2700000" sx="100135" sy="100135" algn="tl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Better</a:t>
            </a:r>
            <a:r>
              <a:rPr kumimoji="1" lang="ko-KR" altLang="en-US" dirty="0">
                <a:solidFill>
                  <a:schemeClr val="tx1"/>
                </a:solidFill>
              </a:rPr>
              <a:t> </a:t>
            </a:r>
            <a:r>
              <a:rPr kumimoji="1" lang="en-US" altLang="ko-KR" dirty="0">
                <a:solidFill>
                  <a:schemeClr val="tx1"/>
                </a:solidFill>
              </a:rPr>
              <a:t>Models</a:t>
            </a:r>
            <a:r>
              <a:rPr kumimoji="1" lang="ko-KR" altLang="en-US" dirty="0">
                <a:solidFill>
                  <a:schemeClr val="tx1"/>
                </a:solidFill>
              </a:rPr>
              <a:t> </a:t>
            </a:r>
            <a:r>
              <a:rPr kumimoji="1" lang="en-US" altLang="ko-KR" dirty="0">
                <a:solidFill>
                  <a:schemeClr val="tx1"/>
                </a:solidFill>
              </a:rPr>
              <a:t>with</a:t>
            </a:r>
            <a:r>
              <a:rPr kumimoji="1" lang="ko-KR" altLang="en-US" dirty="0">
                <a:solidFill>
                  <a:schemeClr val="tx1"/>
                </a:solidFill>
              </a:rPr>
              <a:t> </a:t>
            </a:r>
            <a:r>
              <a:rPr kumimoji="1" lang="en-US" altLang="ko-KR" dirty="0">
                <a:solidFill>
                  <a:schemeClr val="tx1"/>
                </a:solidFill>
              </a:rPr>
              <a:t>Longer</a:t>
            </a:r>
            <a:r>
              <a:rPr kumimoji="1" lang="ko-KR" altLang="en-US" dirty="0">
                <a:solidFill>
                  <a:schemeClr val="tx1"/>
                </a:solidFill>
              </a:rPr>
              <a:t> </a:t>
            </a:r>
            <a:r>
              <a:rPr kumimoji="1" lang="en-US" altLang="ko-KR" dirty="0">
                <a:solidFill>
                  <a:schemeClr val="tx1"/>
                </a:solidFill>
              </a:rPr>
              <a:t>Sequences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1DDD47-112F-AD04-A4F6-4904594455F3}"/>
              </a:ext>
            </a:extLst>
          </p:cNvPr>
          <p:cNvSpPr txBox="1"/>
          <p:nvPr/>
        </p:nvSpPr>
        <p:spPr>
          <a:xfrm>
            <a:off x="543301" y="1365021"/>
            <a:ext cx="11329711" cy="55816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endParaRPr kumimoji="1" lang="en-US" altLang="ko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DE9475-1809-BA24-7878-B94BE0B99399}"/>
              </a:ext>
            </a:extLst>
          </p:cNvPr>
          <p:cNvSpPr txBox="1"/>
          <p:nvPr/>
        </p:nvSpPr>
        <p:spPr>
          <a:xfrm>
            <a:off x="550984" y="1382558"/>
            <a:ext cx="11329711" cy="33364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kumimoji="1" lang="en-US" altLang="ko-KR" dirty="0"/>
              <a:t>Path-X </a:t>
            </a:r>
            <a:r>
              <a:rPr kumimoji="1" lang="ko-KR" altLang="en-US" dirty="0"/>
              <a:t>및 </a:t>
            </a:r>
            <a:r>
              <a:rPr kumimoji="1" lang="en-US" altLang="ko-KR" dirty="0"/>
              <a:t>Path-256 </a:t>
            </a:r>
            <a:r>
              <a:rPr kumimoji="1" lang="ko-KR" altLang="en-US" dirty="0"/>
              <a:t>벤치마크는 긴 </a:t>
            </a:r>
            <a:r>
              <a:rPr kumimoji="1" lang="en-US" altLang="ko-KR" dirty="0"/>
              <a:t>Context</a:t>
            </a:r>
            <a:r>
              <a:rPr kumimoji="1" lang="ko-KR" altLang="en-US" dirty="0"/>
              <a:t>를 테스트하기 위해 설계된 </a:t>
            </a:r>
            <a:r>
              <a:rPr kumimoji="1" lang="en-US" altLang="ko-KR" dirty="0"/>
              <a:t>LRA </a:t>
            </a:r>
            <a:r>
              <a:rPr kumimoji="1" lang="ko-KR" altLang="en-US" dirty="0"/>
              <a:t>벤치마크이다</a:t>
            </a:r>
            <a:r>
              <a:rPr kumimoji="1" lang="en-US" altLang="ko-KR" dirty="0"/>
              <a:t>.</a:t>
            </a:r>
          </a:p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kumimoji="1" lang="en-US" altLang="ko-KR" dirty="0"/>
              <a:t>128×128(</a:t>
            </a:r>
            <a:r>
              <a:rPr kumimoji="1" lang="ko-KR" altLang="en-US" dirty="0"/>
              <a:t>또는 </a:t>
            </a:r>
            <a:r>
              <a:rPr kumimoji="1" lang="en-US" altLang="ko-KR" dirty="0"/>
              <a:t>256×256) </a:t>
            </a:r>
            <a:r>
              <a:rPr kumimoji="1" lang="ko-KR" altLang="en-US" dirty="0"/>
              <a:t>이미지에서 두 점이 연결되는</a:t>
            </a:r>
            <a:r>
              <a:rPr kumimoji="1" lang="ko-KR" altLang="en-US" dirty="0">
                <a:solidFill>
                  <a:srgbClr val="FF0000"/>
                </a:solidFill>
              </a:rPr>
              <a:t> </a:t>
            </a:r>
            <a:r>
              <a:rPr kumimoji="1" lang="ko-KR" altLang="en-US" dirty="0"/>
              <a:t>경로가 있는지 분류하는 작업이다</a:t>
            </a:r>
            <a:r>
              <a:rPr kumimoji="1" lang="en-US" altLang="ko-KR" dirty="0"/>
              <a:t>.</a:t>
            </a:r>
          </a:p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kumimoji="1" lang="ko-KR" altLang="en-US" dirty="0"/>
              <a:t>이전 작업에서는 모든 </a:t>
            </a:r>
            <a:r>
              <a:rPr kumimoji="1" lang="en-US" altLang="ko-KR" dirty="0"/>
              <a:t>Transformer </a:t>
            </a:r>
            <a:r>
              <a:rPr kumimoji="1" lang="ko-KR" altLang="en-US" dirty="0"/>
              <a:t>모델이 메모리가 부족하거나 불안정한 성능만 달성했다</a:t>
            </a:r>
            <a:r>
              <a:rPr kumimoji="1" lang="en-US" altLang="ko-KR" dirty="0"/>
              <a:t>.</a:t>
            </a:r>
          </a:p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kumimoji="1" lang="en-US" altLang="ko-KR" dirty="0"/>
              <a:t>FlashAttention</a:t>
            </a:r>
            <a:r>
              <a:rPr kumimoji="1" lang="ko-KR" altLang="en-US" dirty="0"/>
              <a:t>은 </a:t>
            </a:r>
            <a:r>
              <a:rPr kumimoji="1" lang="en-US" altLang="ko-KR" dirty="0"/>
              <a:t>Path-X</a:t>
            </a:r>
            <a:r>
              <a:rPr kumimoji="1" lang="ko-KR" altLang="en-US" dirty="0"/>
              <a:t>에서 </a:t>
            </a:r>
            <a:r>
              <a:rPr kumimoji="1" lang="en-US" altLang="ko-KR" b="1" dirty="0">
                <a:solidFill>
                  <a:srgbClr val="00246E"/>
                </a:solidFill>
              </a:rPr>
              <a:t>61.4</a:t>
            </a:r>
            <a:r>
              <a:rPr kumimoji="1" lang="ko-KR" altLang="en-US" dirty="0"/>
              <a:t>의 정확도를 달성했다</a:t>
            </a:r>
            <a:r>
              <a:rPr kumimoji="1" lang="en-US" altLang="ko-KR" dirty="0"/>
              <a:t>.</a:t>
            </a:r>
            <a:br>
              <a:rPr kumimoji="1" lang="en-US" altLang="ko-KR" dirty="0"/>
            </a:br>
            <a:r>
              <a:rPr kumimoji="1" lang="ko-KR" altLang="en-US" dirty="0"/>
              <a:t>추가적으로</a:t>
            </a:r>
            <a:r>
              <a:rPr kumimoji="1" lang="en-US" altLang="ko-KR" dirty="0"/>
              <a:t>, Block-Sparse FlashAttention</a:t>
            </a:r>
            <a:r>
              <a:rPr kumimoji="1" lang="ko-KR" altLang="en-US" dirty="0"/>
              <a:t>은 </a:t>
            </a:r>
            <a:r>
              <a:rPr kumimoji="1" lang="en-US" altLang="ko-KR" dirty="0"/>
              <a:t>Transformers</a:t>
            </a:r>
            <a:r>
              <a:rPr kumimoji="1" lang="ko-KR" altLang="en-US" dirty="0"/>
              <a:t>가 시퀀스 길이 </a:t>
            </a:r>
            <a:r>
              <a:rPr kumimoji="1" lang="en-US" altLang="ko-KR" dirty="0"/>
              <a:t>64K</a:t>
            </a:r>
            <a:r>
              <a:rPr kumimoji="1" lang="ko-KR" altLang="en-US" dirty="0"/>
              <a:t>로 확장되어 </a:t>
            </a:r>
            <a:r>
              <a:rPr kumimoji="1" lang="en-US" altLang="ko-KR" dirty="0"/>
              <a:t>Path-256</a:t>
            </a:r>
            <a:r>
              <a:rPr kumimoji="1" lang="ko-KR" altLang="en-US" dirty="0"/>
              <a:t>에서 </a:t>
            </a:r>
            <a:r>
              <a:rPr kumimoji="1" lang="en-US" altLang="ko-KR" b="1" dirty="0">
                <a:solidFill>
                  <a:srgbClr val="00246E"/>
                </a:solidFill>
              </a:rPr>
              <a:t>63.1</a:t>
            </a:r>
            <a:r>
              <a:rPr kumimoji="1" lang="ko-KR" altLang="en-US" dirty="0"/>
              <a:t>의 정확도를 달성했다</a:t>
            </a:r>
            <a:r>
              <a:rPr kumimoji="1" lang="en-US" altLang="ko-KR" dirty="0"/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71A03B-586B-8B31-69CF-1148D69E5281}"/>
              </a:ext>
            </a:extLst>
          </p:cNvPr>
          <p:cNvSpPr txBox="1"/>
          <p:nvPr/>
        </p:nvSpPr>
        <p:spPr>
          <a:xfrm>
            <a:off x="550985" y="234461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5</a:t>
            </a:r>
            <a:endParaRPr kumimoji="1"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89AED2-005B-89B7-320C-07FDF60429ED}"/>
              </a:ext>
            </a:extLst>
          </p:cNvPr>
          <p:cNvSpPr txBox="1"/>
          <p:nvPr/>
        </p:nvSpPr>
        <p:spPr>
          <a:xfrm>
            <a:off x="1064386" y="226034"/>
            <a:ext cx="3080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solidFill>
                  <a:schemeClr val="bg1"/>
                </a:solidFill>
              </a:rPr>
              <a:t>Experiments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98537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F5183-D9CD-D444-A31C-69DDA26A3236}" type="slidenum">
              <a:rPr kumimoji="1" lang="ko-KR" altLang="en-US" smtClean="0"/>
              <a:pPr/>
              <a:t>2</a:t>
            </a:fld>
            <a:endParaRPr kumimoji="1"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33A23F-E6E3-632F-5BEA-F306BB26680C}"/>
              </a:ext>
            </a:extLst>
          </p:cNvPr>
          <p:cNvSpPr txBox="1"/>
          <p:nvPr/>
        </p:nvSpPr>
        <p:spPr>
          <a:xfrm>
            <a:off x="550985" y="234461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1</a:t>
            </a:r>
            <a:endParaRPr kumimoji="1"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490A80-C26A-AFFC-1A60-9C666CD0960A}"/>
              </a:ext>
            </a:extLst>
          </p:cNvPr>
          <p:cNvSpPr txBox="1"/>
          <p:nvPr/>
        </p:nvSpPr>
        <p:spPr>
          <a:xfrm>
            <a:off x="1064386" y="226034"/>
            <a:ext cx="3080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solidFill>
                  <a:schemeClr val="bg1"/>
                </a:solidFill>
              </a:rPr>
              <a:t>Abstract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986369-3B34-FB33-D28F-33C1C8A5FA57}"/>
              </a:ext>
            </a:extLst>
          </p:cNvPr>
          <p:cNvSpPr txBox="1"/>
          <p:nvPr/>
        </p:nvSpPr>
        <p:spPr>
          <a:xfrm>
            <a:off x="550985" y="873165"/>
            <a:ext cx="11329711" cy="33281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kumimoji="1" lang="en-US" altLang="ko-KR" dirty="0"/>
              <a:t>Self-Attention</a:t>
            </a:r>
            <a:r>
              <a:rPr kumimoji="1" lang="ko-KR" altLang="en-US" dirty="0"/>
              <a:t>의 시간 및 메모리 </a:t>
            </a:r>
            <a:r>
              <a:rPr kumimoji="1" lang="ko-KR" altLang="en-US" b="1" dirty="0">
                <a:solidFill>
                  <a:srgbClr val="00246E"/>
                </a:solidFill>
              </a:rPr>
              <a:t>복잡도가 시퀀스 길이에 대해 제곱</a:t>
            </a:r>
            <a:r>
              <a:rPr kumimoji="1" lang="ko-KR" altLang="en-US" dirty="0"/>
              <a:t>으로 비례하여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pPr>
              <a:lnSpc>
                <a:spcPct val="200000"/>
              </a:lnSpc>
            </a:pPr>
            <a:r>
              <a:rPr kumimoji="1" lang="ko-KR" altLang="en-US" dirty="0"/>
              <a:t>   긴 시퀀스에서는 느리고 메모리를 많이 소모한다</a:t>
            </a:r>
            <a:r>
              <a:rPr kumimoji="1" lang="en-US" altLang="ko-KR" dirty="0"/>
              <a:t>.</a:t>
            </a:r>
          </a:p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kumimoji="1" lang="en-US" altLang="ko-KR" dirty="0"/>
              <a:t>GPU HBM</a:t>
            </a:r>
            <a:r>
              <a:rPr kumimoji="1" lang="ko-KR" altLang="en-US" dirty="0"/>
              <a:t>와</a:t>
            </a:r>
            <a:r>
              <a:rPr kumimoji="1" lang="en-US" altLang="ko-KR" dirty="0"/>
              <a:t> GPU on-chip SRAM </a:t>
            </a:r>
            <a:r>
              <a:rPr kumimoji="1" lang="ko-KR" altLang="en-US" dirty="0"/>
              <a:t>간의 </a:t>
            </a:r>
            <a:r>
              <a:rPr kumimoji="1" lang="ko-KR" altLang="en-US" b="1" dirty="0">
                <a:solidFill>
                  <a:srgbClr val="00246E"/>
                </a:solidFill>
              </a:rPr>
              <a:t>메모리 </a:t>
            </a:r>
            <a:r>
              <a:rPr kumimoji="1" lang="en-US" altLang="ko-KR" b="1" dirty="0">
                <a:solidFill>
                  <a:srgbClr val="00246E"/>
                </a:solidFill>
              </a:rPr>
              <a:t>Read &amp; Write</a:t>
            </a:r>
            <a:r>
              <a:rPr kumimoji="1" lang="ko-KR" altLang="en-US" b="1" dirty="0">
                <a:solidFill>
                  <a:srgbClr val="00246E"/>
                </a:solidFill>
              </a:rPr>
              <a:t> 횟수를 줄이기 </a:t>
            </a:r>
            <a:r>
              <a:rPr kumimoji="1" lang="ko-KR" altLang="en-US" dirty="0"/>
              <a:t>위해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pPr>
              <a:lnSpc>
                <a:spcPct val="200000"/>
              </a:lnSpc>
            </a:pPr>
            <a:r>
              <a:rPr kumimoji="1" lang="ko-KR" altLang="en-US" dirty="0"/>
              <a:t>   </a:t>
            </a:r>
            <a:r>
              <a:rPr kumimoji="1" lang="en-US" altLang="ko-KR" dirty="0"/>
              <a:t>GPU</a:t>
            </a:r>
            <a:r>
              <a:rPr kumimoji="1" lang="ko-KR" altLang="en-US" dirty="0"/>
              <a:t>에서 </a:t>
            </a:r>
            <a:r>
              <a:rPr kumimoji="1" lang="en-US" altLang="ko-KR" b="1" dirty="0">
                <a:solidFill>
                  <a:srgbClr val="00246E"/>
                </a:solidFill>
              </a:rPr>
              <a:t>forward pass</a:t>
            </a:r>
            <a:r>
              <a:rPr kumimoji="1" lang="ko-KR" altLang="en-US" b="1" dirty="0">
                <a:solidFill>
                  <a:srgbClr val="00246E"/>
                </a:solidFill>
              </a:rPr>
              <a:t>와 </a:t>
            </a:r>
            <a:r>
              <a:rPr kumimoji="1" lang="en-US" altLang="ko-KR" b="1" dirty="0">
                <a:solidFill>
                  <a:srgbClr val="00246E"/>
                </a:solidFill>
              </a:rPr>
              <a:t>Backward pass</a:t>
            </a:r>
            <a:r>
              <a:rPr kumimoji="1" lang="ko-KR" altLang="en-US" dirty="0"/>
              <a:t>를 구현하고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b="1" dirty="0">
                <a:solidFill>
                  <a:srgbClr val="00246E"/>
                </a:solidFill>
              </a:rPr>
              <a:t>tiling</a:t>
            </a:r>
            <a:r>
              <a:rPr kumimoji="1" lang="ko-KR" altLang="en-US" dirty="0"/>
              <a:t>을 사용하는 </a:t>
            </a:r>
            <a:r>
              <a:rPr kumimoji="1" lang="en-US" altLang="ko-KR" dirty="0"/>
              <a:t>FlashAttention</a:t>
            </a:r>
            <a:r>
              <a:rPr kumimoji="1" lang="ko-KR" altLang="en-US" dirty="0"/>
              <a:t>을 제안한다</a:t>
            </a:r>
            <a:r>
              <a:rPr kumimoji="1" lang="en-US" altLang="ko-KR" dirty="0"/>
              <a:t>.</a:t>
            </a:r>
          </a:p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kumimoji="1" lang="ko-KR" altLang="en-US" dirty="0"/>
              <a:t>또한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b="1" dirty="0">
                <a:solidFill>
                  <a:srgbClr val="00246E"/>
                </a:solidFill>
              </a:rPr>
              <a:t>Block-sparse Attention</a:t>
            </a:r>
            <a:r>
              <a:rPr kumimoji="1" lang="ko-KR" altLang="en-US" dirty="0"/>
              <a:t>으로 확장하여 빠른 </a:t>
            </a:r>
            <a:r>
              <a:rPr kumimoji="1" lang="en-US" altLang="ko-KR" dirty="0"/>
              <a:t>Approximate Attention</a:t>
            </a:r>
            <a:r>
              <a:rPr kumimoji="1" lang="ko-KR" altLang="en-US" dirty="0"/>
              <a:t>을 제공한다</a:t>
            </a:r>
            <a:r>
              <a:rPr kumimoji="1" lang="en-US" altLang="ko-KR" dirty="0"/>
              <a:t>. </a:t>
            </a:r>
          </a:p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kumimoji="1" lang="en-US" altLang="ko-KR" dirty="0"/>
              <a:t>Flash Attention</a:t>
            </a:r>
            <a:r>
              <a:rPr kumimoji="1" lang="ko-KR" altLang="en-US" dirty="0"/>
              <a:t> 및 </a:t>
            </a:r>
            <a:r>
              <a:rPr kumimoji="1" lang="en-US" altLang="ko-KR" dirty="0"/>
              <a:t>Block-sparse Attention</a:t>
            </a:r>
            <a:r>
              <a:rPr kumimoji="1" lang="ko-KR" altLang="en-US" dirty="0"/>
              <a:t>은 </a:t>
            </a:r>
            <a:r>
              <a:rPr kumimoji="1" lang="en-US" altLang="ko-KR" dirty="0"/>
              <a:t>Transformer</a:t>
            </a:r>
            <a:r>
              <a:rPr kumimoji="1" lang="ko-KR" altLang="en-US" dirty="0"/>
              <a:t>의 더 </a:t>
            </a:r>
            <a:r>
              <a:rPr kumimoji="1" lang="ko-KR" altLang="en-US" b="1" dirty="0">
                <a:solidFill>
                  <a:srgbClr val="00246E"/>
                </a:solidFill>
              </a:rPr>
              <a:t>긴 </a:t>
            </a:r>
            <a:r>
              <a:rPr kumimoji="1" lang="en-US" altLang="ko-KR" b="1" dirty="0">
                <a:solidFill>
                  <a:srgbClr val="00246E"/>
                </a:solidFill>
              </a:rPr>
              <a:t>Context</a:t>
            </a:r>
            <a:r>
              <a:rPr kumimoji="1" lang="ko-KR" altLang="en-US" dirty="0"/>
              <a:t>의 입력을 가능하게 한다</a:t>
            </a:r>
            <a:r>
              <a:rPr kumimoji="1"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601797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49C2BC8-21A4-7B41-75EA-755ED1BEA0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F5183-D9CD-D444-A31C-69DDA26A3236}" type="slidenum">
              <a:rPr kumimoji="1" lang="ko-KR" altLang="en-US" smtClean="0"/>
              <a:pPr/>
              <a:t>29</a:t>
            </a:fld>
            <a:endParaRPr kumimoji="1"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D9000B-DCD1-2028-1ECE-A96006096D5C}"/>
              </a:ext>
            </a:extLst>
          </p:cNvPr>
          <p:cNvSpPr txBox="1"/>
          <p:nvPr/>
        </p:nvSpPr>
        <p:spPr>
          <a:xfrm>
            <a:off x="543301" y="1365021"/>
            <a:ext cx="11329711" cy="55816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endParaRPr kumimoji="1"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C0A2AF-147E-652F-6D33-A912C461A25E}"/>
              </a:ext>
            </a:extLst>
          </p:cNvPr>
          <p:cNvSpPr txBox="1"/>
          <p:nvPr/>
        </p:nvSpPr>
        <p:spPr>
          <a:xfrm>
            <a:off x="550984" y="1382558"/>
            <a:ext cx="11329711" cy="2220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kumimoji="1" lang="en-US" altLang="ko-KR" dirty="0"/>
              <a:t>FlashAttention</a:t>
            </a:r>
            <a:r>
              <a:rPr kumimoji="1" lang="ko-KR" altLang="en-US" dirty="0"/>
              <a:t>은 메모리 접근이 적기 때문에 짧은 시퀀스에서는 </a:t>
            </a:r>
            <a:endParaRPr kumimoji="1" lang="en-US" altLang="ko-KR" dirty="0"/>
          </a:p>
          <a:p>
            <a:pPr>
              <a:lnSpc>
                <a:spcPct val="200000"/>
              </a:lnSpc>
            </a:pPr>
            <a:r>
              <a:rPr kumimoji="1" lang="ko-KR" altLang="en-US" dirty="0"/>
              <a:t>   </a:t>
            </a:r>
            <a:r>
              <a:rPr kumimoji="1" lang="en-US" altLang="ko-KR" b="1" dirty="0">
                <a:solidFill>
                  <a:srgbClr val="00246E"/>
                </a:solidFill>
              </a:rPr>
              <a:t>Approximate/Sparse Attention</a:t>
            </a:r>
            <a:r>
              <a:rPr kumimoji="1" lang="ko-KR" altLang="en-US" b="1" dirty="0">
                <a:solidFill>
                  <a:srgbClr val="00246E"/>
                </a:solidFill>
              </a:rPr>
              <a:t> 어텐션보다도 빠르게 실행된다</a:t>
            </a:r>
            <a:r>
              <a:rPr kumimoji="1" lang="en-US" altLang="ko-KR" b="1" dirty="0">
                <a:solidFill>
                  <a:srgbClr val="00246E"/>
                </a:solidFill>
              </a:rPr>
              <a:t>.</a:t>
            </a:r>
            <a:r>
              <a:rPr kumimoji="1" lang="en-US" altLang="ko-KR" dirty="0"/>
              <a:t> </a:t>
            </a:r>
          </a:p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kumimoji="1" lang="en-US" altLang="ko-KR" dirty="0"/>
              <a:t>Linformer</a:t>
            </a:r>
            <a:r>
              <a:rPr kumimoji="1" lang="ko-KR" altLang="en-US" dirty="0"/>
              <a:t> </a:t>
            </a:r>
            <a:r>
              <a:rPr kumimoji="1" lang="en-US" altLang="ko-KR" dirty="0"/>
              <a:t>Attention</a:t>
            </a:r>
            <a:r>
              <a:rPr kumimoji="1" lang="ko-KR" altLang="en-US" dirty="0"/>
              <a:t>의 실행 시간은 시퀀스 길이가 </a:t>
            </a:r>
            <a:r>
              <a:rPr kumimoji="1" lang="en-US" altLang="ko-KR" dirty="0"/>
              <a:t>512</a:t>
            </a:r>
            <a:r>
              <a:rPr kumimoji="1" lang="ko-KR" altLang="en-US" dirty="0"/>
              <a:t>에서 </a:t>
            </a:r>
            <a:r>
              <a:rPr kumimoji="1" lang="en-US" altLang="ko-KR" dirty="0"/>
              <a:t>1024 </a:t>
            </a:r>
            <a:r>
              <a:rPr kumimoji="1" lang="ko-KR" altLang="en-US" dirty="0"/>
              <a:t>사이일 때 </a:t>
            </a:r>
            <a:r>
              <a:rPr kumimoji="1" lang="en-US" altLang="ko-KR" dirty="0"/>
              <a:t>FlashAttention</a:t>
            </a:r>
            <a:r>
              <a:rPr kumimoji="1" lang="ko-KR" altLang="en-US" dirty="0"/>
              <a:t>과 교차한다</a:t>
            </a:r>
            <a:r>
              <a:rPr kumimoji="1" lang="en-US" altLang="ko-KR" dirty="0"/>
              <a:t>.</a:t>
            </a:r>
          </a:p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kumimoji="1" lang="ko-KR" altLang="en-US" dirty="0"/>
              <a:t>반면</a:t>
            </a:r>
            <a:r>
              <a:rPr kumimoji="1" lang="en-US" altLang="ko-KR" dirty="0"/>
              <a:t>, </a:t>
            </a:r>
            <a:r>
              <a:rPr kumimoji="1" lang="en-US" altLang="ko-KR" b="1" dirty="0">
                <a:solidFill>
                  <a:srgbClr val="00246E"/>
                </a:solidFill>
              </a:rPr>
              <a:t>Block-Sparse FlashAttention</a:t>
            </a:r>
            <a:r>
              <a:rPr kumimoji="1" lang="ko-KR" altLang="en-US" b="1" dirty="0">
                <a:solidFill>
                  <a:srgbClr val="00246E"/>
                </a:solidFill>
              </a:rPr>
              <a:t>은 모든 시퀀스 길이에 걸쳐 빠르다</a:t>
            </a:r>
            <a:r>
              <a:rPr kumimoji="1" lang="en-US" altLang="ko-KR" b="1" dirty="0">
                <a:solidFill>
                  <a:srgbClr val="00246E"/>
                </a:solidFill>
              </a:rPr>
              <a:t>.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D90610C-5954-9DD3-7D2B-47468E7B800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19" t="-794" r="50000" b="19891"/>
          <a:stretch/>
        </p:blipFill>
        <p:spPr>
          <a:xfrm>
            <a:off x="3698488" y="3457961"/>
            <a:ext cx="4795024" cy="246877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EF4CE18-C91F-F86A-0F52-A74CD1E02D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1037"/>
          <a:stretch/>
        </p:blipFill>
        <p:spPr>
          <a:xfrm>
            <a:off x="2329639" y="6059426"/>
            <a:ext cx="7772400" cy="4678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898BB5F-C3CD-B6DC-7B22-0B22E47C45BC}"/>
              </a:ext>
            </a:extLst>
          </p:cNvPr>
          <p:cNvSpPr txBox="1"/>
          <p:nvPr/>
        </p:nvSpPr>
        <p:spPr>
          <a:xfrm>
            <a:off x="550985" y="234461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5</a:t>
            </a:r>
            <a:endParaRPr kumimoji="1"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97B391-85CE-EA17-2803-00863A7A348E}"/>
              </a:ext>
            </a:extLst>
          </p:cNvPr>
          <p:cNvSpPr txBox="1"/>
          <p:nvPr/>
        </p:nvSpPr>
        <p:spPr>
          <a:xfrm>
            <a:off x="1064386" y="226034"/>
            <a:ext cx="3080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solidFill>
                  <a:schemeClr val="bg1"/>
                </a:solidFill>
              </a:rPr>
              <a:t>Experiments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00D5D8C-5758-6BE8-EA81-2BB908EFB9D7}"/>
              </a:ext>
            </a:extLst>
          </p:cNvPr>
          <p:cNvSpPr/>
          <p:nvPr/>
        </p:nvSpPr>
        <p:spPr>
          <a:xfrm>
            <a:off x="550985" y="931267"/>
            <a:ext cx="5779478" cy="4337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109764" dist="38100" dir="2700000" sx="100135" sy="100135" algn="tl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Benchmarking Attention - Runtime</a:t>
            </a:r>
          </a:p>
        </p:txBody>
      </p:sp>
    </p:spTree>
    <p:extLst>
      <p:ext uri="{BB962C8B-B14F-4D97-AF65-F5344CB8AC3E}">
        <p14:creationId xmlns:p14="http://schemas.microsoft.com/office/powerpoint/2010/main" val="17781673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C65EF14-8017-73BE-974C-7E510987E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F5183-D9CD-D444-A31C-69DDA26A3236}" type="slidenum">
              <a:rPr kumimoji="1" lang="ko-KR" altLang="en-US" smtClean="0"/>
              <a:pPr/>
              <a:t>30</a:t>
            </a:fld>
            <a:endParaRPr kumimoji="1"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5963EE4-1C8D-712F-A32A-7BB09FB19B2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51240" t="-794" r="388" b="19891"/>
          <a:stretch/>
        </p:blipFill>
        <p:spPr>
          <a:xfrm>
            <a:off x="3770971" y="3517155"/>
            <a:ext cx="4650058" cy="246877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C972E60-C6C8-2222-DF15-D919D6C64D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1037"/>
          <a:stretch/>
        </p:blipFill>
        <p:spPr>
          <a:xfrm>
            <a:off x="2329639" y="6072313"/>
            <a:ext cx="7772400" cy="46787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5D834C2-1611-3FBD-290B-0BF0E28FD216}"/>
              </a:ext>
            </a:extLst>
          </p:cNvPr>
          <p:cNvSpPr txBox="1"/>
          <p:nvPr/>
        </p:nvSpPr>
        <p:spPr>
          <a:xfrm>
            <a:off x="550984" y="1382558"/>
            <a:ext cx="11329711" cy="2220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kumimoji="1" lang="en-US" altLang="ko-KR" dirty="0"/>
              <a:t>FlashAttention</a:t>
            </a:r>
            <a:r>
              <a:rPr kumimoji="1" lang="ko-KR" altLang="en-US" dirty="0"/>
              <a:t>과 </a:t>
            </a:r>
            <a:r>
              <a:rPr kumimoji="1" lang="en-US" altLang="ko-KR" dirty="0"/>
              <a:t>Block-Sparse FlashAttention</a:t>
            </a:r>
            <a:r>
              <a:rPr kumimoji="1" lang="ko-KR" altLang="en-US" dirty="0"/>
              <a:t>은 </a:t>
            </a:r>
            <a:r>
              <a:rPr kumimoji="1" lang="ko-KR" altLang="en-US" b="1" dirty="0">
                <a:solidFill>
                  <a:srgbClr val="00246E"/>
                </a:solidFill>
              </a:rPr>
              <a:t>같은 메모리 사용량</a:t>
            </a:r>
            <a:r>
              <a:rPr kumimoji="1" lang="ko-KR" altLang="en-US" dirty="0"/>
              <a:t>을 가지며</a:t>
            </a:r>
            <a:r>
              <a:rPr kumimoji="1" lang="en-US" altLang="ko-KR" dirty="0"/>
              <a:t>, </a:t>
            </a:r>
            <a:r>
              <a:rPr kumimoji="1" lang="ko-KR" altLang="en-US" dirty="0"/>
              <a:t>이는 </a:t>
            </a:r>
            <a:r>
              <a:rPr kumimoji="1" lang="ko-KR" altLang="en-US" b="1" dirty="0">
                <a:solidFill>
                  <a:srgbClr val="00246E"/>
                </a:solidFill>
              </a:rPr>
              <a:t>시퀀스 길이에 따라 선형적으로 증가한다</a:t>
            </a:r>
            <a:r>
              <a:rPr kumimoji="1" lang="en-US" altLang="ko-KR" b="1" dirty="0">
                <a:solidFill>
                  <a:srgbClr val="00246E"/>
                </a:solidFill>
              </a:rPr>
              <a:t>. </a:t>
            </a:r>
          </a:p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kumimoji="1" lang="en-US" altLang="ko-KR" dirty="0"/>
              <a:t>Linformer</a:t>
            </a:r>
            <a:r>
              <a:rPr kumimoji="1" lang="ko-KR" altLang="en-US" dirty="0"/>
              <a:t>를 제외한 모든 알고리즘은 </a:t>
            </a:r>
            <a:r>
              <a:rPr kumimoji="1" lang="en-US" altLang="ko-KR" dirty="0"/>
              <a:t>A100 GPU</a:t>
            </a:r>
            <a:r>
              <a:rPr kumimoji="1" lang="ko-KR" altLang="en-US" dirty="0"/>
              <a:t>에서 시퀀스 길이가 </a:t>
            </a:r>
            <a:r>
              <a:rPr kumimoji="1" lang="en-US" altLang="ko-KR" dirty="0"/>
              <a:t>64K </a:t>
            </a:r>
            <a:r>
              <a:rPr kumimoji="1" lang="ko-KR" altLang="en-US" dirty="0"/>
              <a:t>이전에 메모리가 부족해지지만</a:t>
            </a:r>
            <a:r>
              <a:rPr kumimoji="1" lang="en-US" altLang="ko-KR" dirty="0"/>
              <a:t>, FlashAttention</a:t>
            </a:r>
            <a:r>
              <a:rPr kumimoji="1" lang="ko-KR" altLang="en-US" dirty="0"/>
              <a:t>은 </a:t>
            </a:r>
            <a:r>
              <a:rPr kumimoji="1" lang="en-US" altLang="ko-KR" dirty="0"/>
              <a:t>Linformer</a:t>
            </a:r>
            <a:r>
              <a:rPr kumimoji="1" lang="ko-KR" altLang="en-US" dirty="0"/>
              <a:t>보다도 </a:t>
            </a:r>
            <a:r>
              <a:rPr kumimoji="1" lang="en-US" altLang="ko-KR" b="1" dirty="0">
                <a:solidFill>
                  <a:srgbClr val="00246E"/>
                </a:solidFill>
              </a:rPr>
              <a:t>2</a:t>
            </a:r>
            <a:r>
              <a:rPr kumimoji="1" lang="ko-KR" altLang="en-US" b="1" dirty="0">
                <a:solidFill>
                  <a:srgbClr val="00246E"/>
                </a:solidFill>
              </a:rPr>
              <a:t>배</a:t>
            </a:r>
            <a:r>
              <a:rPr kumimoji="1" lang="ko-KR" altLang="en-US" dirty="0"/>
              <a:t> 더 효율적이다</a:t>
            </a:r>
            <a:r>
              <a:rPr kumimoji="1" lang="en-US" altLang="ko-KR" dirty="0"/>
              <a:t>.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85B741E-0760-60EC-C418-D65EC5774553}"/>
              </a:ext>
            </a:extLst>
          </p:cNvPr>
          <p:cNvSpPr/>
          <p:nvPr/>
        </p:nvSpPr>
        <p:spPr>
          <a:xfrm>
            <a:off x="550985" y="931267"/>
            <a:ext cx="5779478" cy="4337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109764" dist="38100" dir="2700000" sx="100135" sy="100135" algn="tl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Benchmarking Attention - Memory Footprint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173B92-9C23-D56F-4E58-5EEE6ED50B60}"/>
              </a:ext>
            </a:extLst>
          </p:cNvPr>
          <p:cNvSpPr txBox="1"/>
          <p:nvPr/>
        </p:nvSpPr>
        <p:spPr>
          <a:xfrm>
            <a:off x="550985" y="234461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5</a:t>
            </a:r>
            <a:endParaRPr kumimoji="1"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77245C-D974-3AE6-7926-7B2726163ECA}"/>
              </a:ext>
            </a:extLst>
          </p:cNvPr>
          <p:cNvSpPr txBox="1"/>
          <p:nvPr/>
        </p:nvSpPr>
        <p:spPr>
          <a:xfrm>
            <a:off x="1064386" y="226034"/>
            <a:ext cx="3080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solidFill>
                  <a:schemeClr val="bg1"/>
                </a:solidFill>
              </a:rPr>
              <a:t>Experiments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52579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CF06B97-5F1B-F77C-3F17-D931978F7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F5183-D9CD-D444-A31C-69DDA26A3236}" type="slidenum">
              <a:rPr kumimoji="1" lang="ko-KR" altLang="en-US" smtClean="0"/>
              <a:pPr/>
              <a:t>31</a:t>
            </a:fld>
            <a:endParaRPr kumimoji="1"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907B48-3B4F-F6E6-7C14-1928A7BA3149}"/>
              </a:ext>
            </a:extLst>
          </p:cNvPr>
          <p:cNvSpPr txBox="1"/>
          <p:nvPr/>
        </p:nvSpPr>
        <p:spPr>
          <a:xfrm>
            <a:off x="5205047" y="2614246"/>
            <a:ext cx="25204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200" b="1" dirty="0"/>
              <a:t>Thank You</a:t>
            </a:r>
            <a:endParaRPr kumimoji="1" lang="ko-KR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794027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B6B1036-2F08-7D50-CAD1-5F2F8F10E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F5183-D9CD-D444-A31C-69DDA26A3236}" type="slidenum">
              <a:rPr kumimoji="1" lang="ko-KR" altLang="en-US" smtClean="0"/>
              <a:pPr/>
              <a:t>3</a:t>
            </a:fld>
            <a:endParaRPr kumimoji="1"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F9C188-0BC1-1AFF-2F6A-7D6C80BE41DE}"/>
              </a:ext>
            </a:extLst>
          </p:cNvPr>
          <p:cNvSpPr txBox="1"/>
          <p:nvPr/>
        </p:nvSpPr>
        <p:spPr>
          <a:xfrm>
            <a:off x="550985" y="234461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2</a:t>
            </a:r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C42533-05F3-0924-DF69-608B85480F99}"/>
              </a:ext>
            </a:extLst>
          </p:cNvPr>
          <p:cNvSpPr txBox="1"/>
          <p:nvPr/>
        </p:nvSpPr>
        <p:spPr>
          <a:xfrm>
            <a:off x="1064386" y="226034"/>
            <a:ext cx="3080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solidFill>
                  <a:schemeClr val="bg1"/>
                </a:solidFill>
              </a:rPr>
              <a:t>Introduction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21B995-1A1C-2CBE-78B5-997949C8CCCA}"/>
              </a:ext>
            </a:extLst>
          </p:cNvPr>
          <p:cNvSpPr txBox="1"/>
          <p:nvPr/>
        </p:nvSpPr>
        <p:spPr>
          <a:xfrm>
            <a:off x="550985" y="873165"/>
            <a:ext cx="11329711" cy="38821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kumimoji="1" lang="ko-KR" altLang="en-US" dirty="0"/>
              <a:t>이전 연구는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FLOP</a:t>
            </a:r>
            <a:r>
              <a:rPr kumimoji="1" lang="ko-KR" altLang="en-US" dirty="0"/>
              <a:t> 감소에 집중하며 </a:t>
            </a:r>
            <a:r>
              <a:rPr kumimoji="1" lang="ko-KR" altLang="en-US" b="1" dirty="0">
                <a:solidFill>
                  <a:srgbClr val="00246E"/>
                </a:solidFill>
              </a:rPr>
              <a:t>메모리 접근</a:t>
            </a:r>
            <a:r>
              <a:rPr kumimoji="1" lang="en-US" altLang="ko-KR" b="1" dirty="0">
                <a:solidFill>
                  <a:srgbClr val="00246E"/>
                </a:solidFill>
              </a:rPr>
              <a:t>(IO)</a:t>
            </a:r>
            <a:r>
              <a:rPr kumimoji="1" lang="ko-KR" altLang="en-US" b="1" dirty="0">
                <a:solidFill>
                  <a:srgbClr val="00246E"/>
                </a:solidFill>
              </a:rPr>
              <a:t>에 발생하는 오버헤드를 무시</a:t>
            </a:r>
            <a:r>
              <a:rPr kumimoji="1" lang="ko-KR" altLang="en-US" dirty="0"/>
              <a:t>하는</a:t>
            </a:r>
            <a:r>
              <a:rPr kumimoji="1" lang="ko-KR" altLang="en-US" b="1" dirty="0">
                <a:solidFill>
                  <a:srgbClr val="00246E"/>
                </a:solidFill>
              </a:rPr>
              <a:t> </a:t>
            </a:r>
            <a:r>
              <a:rPr kumimoji="1" lang="ko-KR" altLang="en-US" dirty="0"/>
              <a:t>경향이 있다</a:t>
            </a:r>
            <a:r>
              <a:rPr kumimoji="1" lang="en-US" altLang="ko-KR" dirty="0"/>
              <a:t>.</a:t>
            </a:r>
          </a:p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kumimoji="1" lang="en-US" altLang="ko-KR" dirty="0"/>
              <a:t>Attention Algorithm</a:t>
            </a:r>
            <a:r>
              <a:rPr kumimoji="1" lang="ko-KR" altLang="en-US" dirty="0"/>
              <a:t>을 </a:t>
            </a:r>
            <a:r>
              <a:rPr kumimoji="1" lang="en-US" altLang="ko-KR" b="1" dirty="0">
                <a:solidFill>
                  <a:srgbClr val="00246E"/>
                </a:solidFill>
              </a:rPr>
              <a:t>IO-aware</a:t>
            </a:r>
            <a:r>
              <a:rPr kumimoji="1" lang="ko-KR" altLang="en-US" dirty="0"/>
              <a:t>로 만들기 위해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pPr>
              <a:lnSpc>
                <a:spcPct val="200000"/>
              </a:lnSpc>
            </a:pPr>
            <a:r>
              <a:rPr kumimoji="1" lang="ko-KR" altLang="en-US" dirty="0"/>
              <a:t>   빠른 </a:t>
            </a:r>
            <a:r>
              <a:rPr kumimoji="1" lang="en-US" altLang="ko-KR" dirty="0"/>
              <a:t>GPU</a:t>
            </a:r>
            <a:r>
              <a:rPr kumimoji="1" lang="ko-KR" altLang="en-US" dirty="0"/>
              <a:t> </a:t>
            </a:r>
            <a:r>
              <a:rPr kumimoji="1" lang="en-US" altLang="ko-KR" dirty="0"/>
              <a:t>on-chip SRAM</a:t>
            </a:r>
            <a:r>
              <a:rPr kumimoji="1" lang="ko-KR" altLang="en-US" dirty="0"/>
              <a:t>과 상대적으로 느린 </a:t>
            </a:r>
            <a:r>
              <a:rPr kumimoji="1" lang="en-US" altLang="ko-KR" dirty="0"/>
              <a:t>GPU HBM</a:t>
            </a:r>
            <a:r>
              <a:rPr kumimoji="1" lang="ko-KR" altLang="en-US" dirty="0"/>
              <a:t> 사이의 </a:t>
            </a:r>
            <a:r>
              <a:rPr kumimoji="1" lang="en-US" altLang="ko-KR" b="1" dirty="0">
                <a:solidFill>
                  <a:srgbClr val="00246E"/>
                </a:solidFill>
              </a:rPr>
              <a:t>Read &amp; Write</a:t>
            </a:r>
            <a:r>
              <a:rPr kumimoji="1" lang="ko-KR" altLang="en-US" dirty="0"/>
              <a:t>를</a:t>
            </a:r>
            <a:r>
              <a:rPr kumimoji="1" lang="en-US" altLang="ko-KR" b="1" dirty="0">
                <a:solidFill>
                  <a:srgbClr val="00246E"/>
                </a:solidFill>
              </a:rPr>
              <a:t> </a:t>
            </a:r>
            <a:r>
              <a:rPr kumimoji="1" lang="ko-KR" altLang="en-US" dirty="0"/>
              <a:t>고려해야 한다</a:t>
            </a:r>
            <a:r>
              <a:rPr kumimoji="1" lang="en-US" altLang="ko-KR" dirty="0"/>
              <a:t>.</a:t>
            </a:r>
          </a:p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kumimoji="1" lang="en-US" altLang="ko-KR" dirty="0"/>
              <a:t>Flash Attention</a:t>
            </a:r>
            <a:r>
              <a:rPr kumimoji="1" lang="ko-KR" altLang="en-US" dirty="0"/>
              <a:t>의 주요 목표는 </a:t>
            </a:r>
            <a:r>
              <a:rPr kumimoji="1" lang="en-US" altLang="ko-KR" b="1" dirty="0">
                <a:solidFill>
                  <a:srgbClr val="00246E"/>
                </a:solidFill>
              </a:rPr>
              <a:t>Attention </a:t>
            </a:r>
            <a:r>
              <a:rPr kumimoji="1" lang="ko-KR" altLang="en-US" b="1" dirty="0">
                <a:solidFill>
                  <a:srgbClr val="00246E"/>
                </a:solidFill>
              </a:rPr>
              <a:t>행렬을 </a:t>
            </a:r>
            <a:r>
              <a:rPr kumimoji="1" lang="en-US" altLang="ko-KR" b="1" dirty="0">
                <a:solidFill>
                  <a:srgbClr val="00246E"/>
                </a:solidFill>
              </a:rPr>
              <a:t>HBM</a:t>
            </a:r>
            <a:r>
              <a:rPr kumimoji="1" lang="ko-KR" altLang="en-US" b="1" dirty="0">
                <a:solidFill>
                  <a:srgbClr val="00246E"/>
                </a:solidFill>
              </a:rPr>
              <a:t>에 읽고 쓰는 횟수를 줄이는 것</a:t>
            </a:r>
            <a:r>
              <a:rPr kumimoji="1" lang="ko-KR" altLang="en-US" dirty="0"/>
              <a:t>이다</a:t>
            </a:r>
            <a:r>
              <a:rPr kumimoji="1" lang="en-US" altLang="ko-KR" dirty="0"/>
              <a:t>.</a:t>
            </a:r>
          </a:p>
          <a:p>
            <a:pPr marL="342900" indent="-342900">
              <a:lnSpc>
                <a:spcPct val="200000"/>
              </a:lnSpc>
              <a:buAutoNum type="arabicParenBoth"/>
            </a:pPr>
            <a:r>
              <a:rPr kumimoji="1" lang="ko-KR" altLang="en-US" dirty="0"/>
              <a:t>전체 입력에 접근하지 않고 </a:t>
            </a:r>
            <a:r>
              <a:rPr kumimoji="1" lang="en-US" altLang="ko-KR" dirty="0"/>
              <a:t>Attention</a:t>
            </a:r>
            <a:r>
              <a:rPr kumimoji="1" lang="ko-KR" altLang="en-US" dirty="0"/>
              <a:t> 계산을 재구성하여 입력을 </a:t>
            </a:r>
            <a:r>
              <a:rPr kumimoji="1" lang="ko-KR" altLang="en-US" b="1" dirty="0">
                <a:solidFill>
                  <a:srgbClr val="00246E"/>
                </a:solidFill>
              </a:rPr>
              <a:t>블록</a:t>
            </a:r>
            <a:r>
              <a:rPr kumimoji="1" lang="ko-KR" altLang="en-US" dirty="0"/>
              <a:t>으로 나누는 </a:t>
            </a:r>
            <a:r>
              <a:rPr kumimoji="1" lang="en-US" altLang="ko-KR" b="1" dirty="0">
                <a:solidFill>
                  <a:srgbClr val="00246E"/>
                </a:solidFill>
              </a:rPr>
              <a:t>Tiling</a:t>
            </a:r>
            <a:r>
              <a:rPr kumimoji="1" lang="ko-KR" altLang="en-US" dirty="0"/>
              <a:t>을 제안한다</a:t>
            </a:r>
            <a:r>
              <a:rPr kumimoji="1" lang="en-US" altLang="ko-KR" dirty="0"/>
              <a:t>.</a:t>
            </a:r>
          </a:p>
          <a:p>
            <a:pPr>
              <a:lnSpc>
                <a:spcPct val="200000"/>
              </a:lnSpc>
            </a:pPr>
            <a:r>
              <a:rPr kumimoji="1" lang="en-US" altLang="ko-KR" dirty="0"/>
              <a:t>(2)</a:t>
            </a:r>
            <a:r>
              <a:rPr kumimoji="1" lang="ko-KR" altLang="en-US" dirty="0"/>
              <a:t> </a:t>
            </a:r>
            <a:r>
              <a:rPr kumimoji="1" lang="en-US" altLang="ko-KR" b="1" dirty="0">
                <a:solidFill>
                  <a:srgbClr val="00246E"/>
                </a:solidFill>
              </a:rPr>
              <a:t>Softmax normalization factor</a:t>
            </a:r>
            <a:r>
              <a:rPr kumimoji="1" lang="ko-KR" altLang="en-US" dirty="0"/>
              <a:t>를 </a:t>
            </a:r>
            <a:r>
              <a:rPr kumimoji="1" lang="en-US" altLang="ko-KR" dirty="0"/>
              <a:t>Forward</a:t>
            </a:r>
            <a:r>
              <a:rPr kumimoji="1" lang="ko-KR" altLang="en-US" dirty="0"/>
              <a:t> </a:t>
            </a:r>
            <a:r>
              <a:rPr kumimoji="1" lang="en-US" altLang="ko-KR" dirty="0"/>
              <a:t>pass</a:t>
            </a:r>
            <a:r>
              <a:rPr kumimoji="1" lang="ko-KR" altLang="en-US" dirty="0"/>
              <a:t>에 저장하여 </a:t>
            </a:r>
            <a:endParaRPr kumimoji="1" lang="en-US" altLang="ko-KR" dirty="0"/>
          </a:p>
          <a:p>
            <a:pPr>
              <a:lnSpc>
                <a:spcPct val="200000"/>
              </a:lnSpc>
            </a:pPr>
            <a:r>
              <a:rPr kumimoji="1" lang="ko-KR" altLang="en-US" dirty="0"/>
              <a:t>    </a:t>
            </a:r>
            <a:r>
              <a:rPr kumimoji="1" lang="en-US" altLang="ko-KR" dirty="0"/>
              <a:t>Backward pass</a:t>
            </a:r>
            <a:r>
              <a:rPr kumimoji="1" lang="ko-KR" altLang="en-US" dirty="0"/>
              <a:t>에서는 </a:t>
            </a:r>
            <a:r>
              <a:rPr kumimoji="1" lang="en-US" altLang="ko-KR" dirty="0"/>
              <a:t>SRAM</a:t>
            </a:r>
            <a:r>
              <a:rPr kumimoji="1" lang="ko-KR" altLang="en-US" dirty="0"/>
              <a:t>에서 </a:t>
            </a:r>
            <a:r>
              <a:rPr kumimoji="1" lang="en-US" altLang="ko-KR" dirty="0"/>
              <a:t>Attention</a:t>
            </a:r>
            <a:r>
              <a:rPr kumimoji="1" lang="ko-KR" altLang="en-US" dirty="0"/>
              <a:t>을 빠르게 </a:t>
            </a:r>
            <a:r>
              <a:rPr kumimoji="1" lang="en-US" altLang="ko-KR" b="1" dirty="0">
                <a:solidFill>
                  <a:srgbClr val="00246E"/>
                </a:solidFill>
              </a:rPr>
              <a:t>Recomputation</a:t>
            </a:r>
            <a:r>
              <a:rPr kumimoji="1" lang="ko-KR" altLang="en-US" dirty="0"/>
              <a:t>할 수 있도록 한다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1044404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D483147-C85A-C83D-FC48-698D7EDEB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F5183-D9CD-D444-A31C-69DDA26A3236}" type="slidenum">
              <a:rPr kumimoji="1" lang="ko-KR" altLang="en-US" smtClean="0"/>
              <a:pPr/>
              <a:t>4</a:t>
            </a:fld>
            <a:endParaRPr kumimoji="1"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20C6CB-CC50-3724-CB99-67121A1612EE}"/>
              </a:ext>
            </a:extLst>
          </p:cNvPr>
          <p:cNvSpPr txBox="1"/>
          <p:nvPr/>
        </p:nvSpPr>
        <p:spPr>
          <a:xfrm>
            <a:off x="550985" y="234461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3</a:t>
            </a:r>
            <a:endParaRPr kumimoji="1"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07288D-056C-02BE-DEFF-16FF6EB786EF}"/>
              </a:ext>
            </a:extLst>
          </p:cNvPr>
          <p:cNvSpPr txBox="1"/>
          <p:nvPr/>
        </p:nvSpPr>
        <p:spPr>
          <a:xfrm>
            <a:off x="1064386" y="226034"/>
            <a:ext cx="3080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solidFill>
                  <a:schemeClr val="bg1"/>
                </a:solidFill>
              </a:rPr>
              <a:t>Background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B45DC2-0597-9099-A51B-F616D2A17A70}"/>
              </a:ext>
            </a:extLst>
          </p:cNvPr>
          <p:cNvSpPr txBox="1"/>
          <p:nvPr/>
        </p:nvSpPr>
        <p:spPr>
          <a:xfrm>
            <a:off x="550985" y="1365021"/>
            <a:ext cx="11329711" cy="1666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kumimoji="1" lang="en-US" altLang="ko-KR" dirty="0">
                <a:latin typeface="+mn-ea"/>
              </a:rPr>
              <a:t>GPU</a:t>
            </a:r>
            <a:r>
              <a:rPr kumimoji="1" lang="ko-KR" altLang="en-US" dirty="0">
                <a:latin typeface="+mn-ea"/>
              </a:rPr>
              <a:t> 메모리 계층은 크기와 속도가 다른 여러 형태의 메모리로 구성되며</a:t>
            </a:r>
            <a:r>
              <a:rPr kumimoji="1" lang="en-US" altLang="ko-KR" dirty="0">
                <a:latin typeface="+mn-ea"/>
              </a:rPr>
              <a:t>,</a:t>
            </a:r>
            <a:r>
              <a:rPr kumimoji="1" lang="ko-KR" altLang="en-US" dirty="0">
                <a:latin typeface="+mn-ea"/>
              </a:rPr>
              <a:t> 더 작은 메모리가 더 빠르다</a:t>
            </a:r>
            <a:r>
              <a:rPr kumimoji="1" lang="en-US" altLang="ko-KR" dirty="0">
                <a:latin typeface="+mn-ea"/>
              </a:rPr>
              <a:t>.</a:t>
            </a:r>
          </a:p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kumimoji="1" lang="en-US" altLang="ko-KR" dirty="0">
                <a:latin typeface="+mn-ea"/>
              </a:rPr>
              <a:t>SRAM</a:t>
            </a:r>
            <a:r>
              <a:rPr kumimoji="1" lang="ko-KR" altLang="en-US" dirty="0">
                <a:latin typeface="+mn-ea"/>
              </a:rPr>
              <a:t>은 </a:t>
            </a:r>
            <a:r>
              <a:rPr kumimoji="1" lang="en-US" altLang="ko-KR" dirty="0">
                <a:latin typeface="+mn-ea"/>
              </a:rPr>
              <a:t>on-chip </a:t>
            </a:r>
            <a:r>
              <a:rPr kumimoji="1" lang="ko-KR" altLang="en-US" dirty="0">
                <a:latin typeface="+mn-ea"/>
              </a:rPr>
              <a:t>메모리로</a:t>
            </a:r>
            <a:r>
              <a:rPr kumimoji="1" lang="en-US" altLang="ko-KR" dirty="0">
                <a:latin typeface="+mn-ea"/>
              </a:rPr>
              <a:t>,</a:t>
            </a:r>
            <a:r>
              <a:rPr kumimoji="1" lang="ko-KR" altLang="en-US" dirty="0">
                <a:latin typeface="+mn-ea"/>
              </a:rPr>
              <a:t> </a:t>
            </a:r>
            <a:r>
              <a:rPr kumimoji="1" lang="en-US" altLang="ko-KR" dirty="0">
                <a:latin typeface="+mn-ea"/>
              </a:rPr>
              <a:t>L1 Cache/Shared </a:t>
            </a:r>
            <a:r>
              <a:rPr kumimoji="1" lang="ko-KR" altLang="en-US" dirty="0">
                <a:latin typeface="+mn-ea"/>
              </a:rPr>
              <a:t>메모리 등을 지칭한다</a:t>
            </a:r>
            <a:r>
              <a:rPr kumimoji="1" lang="en-US" altLang="ko-KR" dirty="0">
                <a:latin typeface="+mn-ea"/>
              </a:rPr>
              <a:t>.</a:t>
            </a:r>
          </a:p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kumimoji="1" lang="ko-KR" altLang="en-US" dirty="0">
                <a:latin typeface="+mn-ea"/>
              </a:rPr>
              <a:t>계산 속도가 메모리 속도에 비해 빨라짐에 따라</a:t>
            </a:r>
            <a:r>
              <a:rPr kumimoji="1" lang="en-US" altLang="ko-KR" dirty="0">
                <a:latin typeface="+mn-ea"/>
              </a:rPr>
              <a:t>,</a:t>
            </a:r>
            <a:r>
              <a:rPr kumimoji="1" lang="ko-KR" altLang="en-US" dirty="0">
                <a:latin typeface="+mn-ea"/>
              </a:rPr>
              <a:t> 연산은 점점 더 </a:t>
            </a:r>
            <a:r>
              <a:rPr kumimoji="1" lang="en-US" altLang="ko-KR" b="1" dirty="0">
                <a:solidFill>
                  <a:srgbClr val="00246E"/>
                </a:solidFill>
                <a:latin typeface="+mn-ea"/>
              </a:rPr>
              <a:t>HBM</a:t>
            </a:r>
            <a:r>
              <a:rPr kumimoji="1" lang="ko-KR" altLang="en-US" b="1" dirty="0">
                <a:solidFill>
                  <a:srgbClr val="00246E"/>
                </a:solidFill>
                <a:latin typeface="+mn-ea"/>
              </a:rPr>
              <a:t> 접근에 의해 병목 현상</a:t>
            </a:r>
            <a:r>
              <a:rPr kumimoji="1" lang="ko-KR" altLang="en-US" dirty="0">
                <a:latin typeface="+mn-ea"/>
              </a:rPr>
              <a:t>이 발생한다</a:t>
            </a:r>
            <a:r>
              <a:rPr kumimoji="1" lang="en-US" altLang="ko-KR" dirty="0">
                <a:latin typeface="+mn-ea"/>
              </a:rPr>
              <a:t>.</a:t>
            </a:r>
          </a:p>
        </p:txBody>
      </p:sp>
      <p:pic>
        <p:nvPicPr>
          <p:cNvPr id="6" name="그림 5" descr="텍스트, 도표, 라인, 그래프이(가) 표시된 사진&#10;&#10;자동 생성된 설명">
            <a:extLst>
              <a:ext uri="{FF2B5EF4-FFF2-40B4-BE49-F238E27FC236}">
                <a16:creationId xmlns:a16="http://schemas.microsoft.com/office/drawing/2014/main" id="{C6A4113F-30B1-8344-F7A9-C41416D771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67459"/>
          <a:stretch/>
        </p:blipFill>
        <p:spPr>
          <a:xfrm>
            <a:off x="815793" y="2592094"/>
            <a:ext cx="3578079" cy="4288082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87AA3CB9-5D43-D277-978C-6E1F1E1616AF}"/>
              </a:ext>
            </a:extLst>
          </p:cNvPr>
          <p:cNvSpPr/>
          <p:nvPr/>
        </p:nvSpPr>
        <p:spPr>
          <a:xfrm>
            <a:off x="550985" y="931267"/>
            <a:ext cx="3926422" cy="4337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109764" dist="38100" dir="2700000" sx="100135" sy="100135" algn="tl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Memory Hierarchy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9003630-DCBB-76B8-C4DF-B1D3730AF6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1177" y="3042407"/>
            <a:ext cx="6047406" cy="3387456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90256269-B286-7DC2-FC20-660D5D276EAC}"/>
              </a:ext>
            </a:extLst>
          </p:cNvPr>
          <p:cNvSpPr/>
          <p:nvPr/>
        </p:nvSpPr>
        <p:spPr>
          <a:xfrm>
            <a:off x="8991601" y="3429000"/>
            <a:ext cx="1950720" cy="7264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36DC369-701D-D81E-7BA3-F08CD9C42AD5}"/>
              </a:ext>
            </a:extLst>
          </p:cNvPr>
          <p:cNvSpPr/>
          <p:nvPr/>
        </p:nvSpPr>
        <p:spPr>
          <a:xfrm>
            <a:off x="5479003" y="5428507"/>
            <a:ext cx="3341300" cy="64639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7DADCB4-F1DD-3803-7232-91BAA32686F2}"/>
              </a:ext>
            </a:extLst>
          </p:cNvPr>
          <p:cNvSpPr txBox="1"/>
          <p:nvPr/>
        </p:nvSpPr>
        <p:spPr>
          <a:xfrm>
            <a:off x="9579283" y="3095903"/>
            <a:ext cx="7441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>
                <a:solidFill>
                  <a:schemeClr val="bg1"/>
                </a:solidFill>
              </a:rPr>
              <a:t>SRAM</a:t>
            </a:r>
            <a:endParaRPr kumimoji="1" lang="ko-KR" altLang="en-US" sz="160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47158EB-A655-DD01-E89B-FFC3A855F49E}"/>
              </a:ext>
            </a:extLst>
          </p:cNvPr>
          <p:cNvSpPr txBox="1"/>
          <p:nvPr/>
        </p:nvSpPr>
        <p:spPr>
          <a:xfrm>
            <a:off x="8148301" y="5076419"/>
            <a:ext cx="6415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>
                <a:solidFill>
                  <a:schemeClr val="bg1"/>
                </a:solidFill>
              </a:rPr>
              <a:t>HBM</a:t>
            </a:r>
            <a:endParaRPr kumimoji="1" lang="ko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75531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814E75E-6EF8-2B26-095B-A522B559BA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F5183-D9CD-D444-A31C-69DDA26A3236}" type="slidenum">
              <a:rPr kumimoji="1" lang="ko-KR" altLang="en-US" smtClean="0"/>
              <a:pPr/>
              <a:t>5</a:t>
            </a:fld>
            <a:endParaRPr kumimoji="1"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556B6C-D6F0-8551-D644-1163F7932D14}"/>
              </a:ext>
            </a:extLst>
          </p:cNvPr>
          <p:cNvSpPr txBox="1"/>
          <p:nvPr/>
        </p:nvSpPr>
        <p:spPr>
          <a:xfrm>
            <a:off x="550985" y="1363466"/>
            <a:ext cx="11329711" cy="1112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kumimoji="1" lang="en-US" altLang="ko-KR" dirty="0"/>
              <a:t>GPU</a:t>
            </a:r>
            <a:r>
              <a:rPr kumimoji="1" lang="ko-KR" altLang="en-US" dirty="0"/>
              <a:t>는 대규모 스레드를 통해 연산</a:t>
            </a:r>
            <a:r>
              <a:rPr kumimoji="1" lang="en-US" altLang="ko-KR" dirty="0"/>
              <a:t>(Kernel)</a:t>
            </a:r>
            <a:r>
              <a:rPr kumimoji="1" lang="ko-KR" altLang="en-US" dirty="0"/>
              <a:t>을 실행한다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kumimoji="1" lang="ko-KR" altLang="en-US" dirty="0"/>
              <a:t>각 커널은 </a:t>
            </a:r>
            <a:r>
              <a:rPr kumimoji="1" lang="en-US" altLang="ko-KR" b="1" dirty="0">
                <a:solidFill>
                  <a:srgbClr val="00246E"/>
                </a:solidFill>
              </a:rPr>
              <a:t>HBM</a:t>
            </a:r>
            <a:r>
              <a:rPr kumimoji="1" lang="ko-KR" altLang="en-US" b="1" dirty="0">
                <a:solidFill>
                  <a:srgbClr val="00246E"/>
                </a:solidFill>
              </a:rPr>
              <a:t>에서 </a:t>
            </a:r>
            <a:r>
              <a:rPr kumimoji="1" lang="ko-KR" altLang="en-US" dirty="0"/>
              <a:t>레지스터 및 </a:t>
            </a:r>
            <a:r>
              <a:rPr kumimoji="1" lang="en-US" altLang="ko-KR" b="1" dirty="0">
                <a:solidFill>
                  <a:srgbClr val="00246E"/>
                </a:solidFill>
              </a:rPr>
              <a:t>SRAM</a:t>
            </a:r>
            <a:r>
              <a:rPr kumimoji="1" lang="ko-KR" altLang="en-US" b="1" dirty="0">
                <a:solidFill>
                  <a:srgbClr val="00246E"/>
                </a:solidFill>
              </a:rPr>
              <a:t>으로 입력을 로드</a:t>
            </a:r>
            <a:r>
              <a:rPr kumimoji="1" lang="ko-KR" altLang="en-US" dirty="0"/>
              <a:t>하고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계산을 수행한 후 </a:t>
            </a:r>
            <a:r>
              <a:rPr kumimoji="1" lang="en-US" altLang="ko-KR" b="1" dirty="0">
                <a:solidFill>
                  <a:srgbClr val="00246E"/>
                </a:solidFill>
              </a:rPr>
              <a:t>HBM</a:t>
            </a:r>
            <a:r>
              <a:rPr kumimoji="1" lang="ko-KR" altLang="en-US" b="1" dirty="0">
                <a:solidFill>
                  <a:srgbClr val="00246E"/>
                </a:solidFill>
              </a:rPr>
              <a:t>에 출력을 쓴다</a:t>
            </a:r>
            <a:r>
              <a:rPr kumimoji="1" lang="en-US" altLang="ko-KR" dirty="0"/>
              <a:t>.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FED3C6B-E35E-8DFA-5E40-53912B96C9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1218" y="2475630"/>
            <a:ext cx="7300776" cy="411052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351493B-1089-09E2-849B-66210700B1BE}"/>
              </a:ext>
            </a:extLst>
          </p:cNvPr>
          <p:cNvSpPr txBox="1"/>
          <p:nvPr/>
        </p:nvSpPr>
        <p:spPr>
          <a:xfrm>
            <a:off x="550985" y="234461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3</a:t>
            </a:r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4F4E14-7F51-4C6C-79BA-FE2257912636}"/>
              </a:ext>
            </a:extLst>
          </p:cNvPr>
          <p:cNvSpPr txBox="1"/>
          <p:nvPr/>
        </p:nvSpPr>
        <p:spPr>
          <a:xfrm>
            <a:off x="1064386" y="226034"/>
            <a:ext cx="3080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solidFill>
                  <a:schemeClr val="bg1"/>
                </a:solidFill>
              </a:rPr>
              <a:t>Background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75F8AC2-1F70-12FA-0312-CA2892DCC4E3}"/>
              </a:ext>
            </a:extLst>
          </p:cNvPr>
          <p:cNvSpPr/>
          <p:nvPr/>
        </p:nvSpPr>
        <p:spPr>
          <a:xfrm>
            <a:off x="550985" y="931267"/>
            <a:ext cx="3926422" cy="4337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109764" dist="38100" dir="2700000" sx="100135" sy="100135" algn="tl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Execution Model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44396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D4090BD-1C63-72D5-72B2-0AE2D8F970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F5183-D9CD-D444-A31C-69DDA26A3236}" type="slidenum">
              <a:rPr kumimoji="1" lang="ko-KR" altLang="en-US" smtClean="0"/>
              <a:pPr/>
              <a:t>6</a:t>
            </a:fld>
            <a:endParaRPr kumimoji="1"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039B147-83F3-7D53-0E68-6055FC47C1D9}"/>
              </a:ext>
            </a:extLst>
          </p:cNvPr>
          <p:cNvSpPr txBox="1"/>
          <p:nvPr/>
        </p:nvSpPr>
        <p:spPr>
          <a:xfrm>
            <a:off x="550985" y="234461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3</a:t>
            </a:r>
            <a:endParaRPr kumimoji="1"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040A26-ED96-955C-CCAD-121D2D522AFC}"/>
              </a:ext>
            </a:extLst>
          </p:cNvPr>
          <p:cNvSpPr txBox="1"/>
          <p:nvPr/>
        </p:nvSpPr>
        <p:spPr>
          <a:xfrm>
            <a:off x="1064386" y="226034"/>
            <a:ext cx="3080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solidFill>
                  <a:schemeClr val="bg1"/>
                </a:solidFill>
              </a:rPr>
              <a:t>Background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2B5B629-1AF5-22A7-F525-0D42742DFAB0}"/>
                  </a:ext>
                </a:extLst>
              </p:cNvPr>
              <p:cNvSpPr txBox="1"/>
              <p:nvPr/>
            </p:nvSpPr>
            <p:spPr>
              <a:xfrm>
                <a:off x="550985" y="1365021"/>
                <a:ext cx="11329711" cy="16661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200000"/>
                  </a:lnSpc>
                  <a:buFont typeface="Wingdings" pitchFamily="2" charset="2"/>
                  <a:buChar char="ü"/>
                </a:pPr>
                <a:r>
                  <a:rPr kumimoji="1" lang="ko-KR" altLang="en-US" dirty="0"/>
                  <a:t>표준 </a:t>
                </a:r>
                <a:r>
                  <a:rPr kumimoji="1" lang="en-US" altLang="ko-KR" dirty="0"/>
                  <a:t>Attention</a:t>
                </a:r>
                <a:r>
                  <a:rPr kumimoji="1" lang="ko-KR" altLang="en-US" dirty="0"/>
                  <a:t>은 행렬 </a:t>
                </a:r>
                <a:r>
                  <a:rPr kumimoji="1" lang="en-US" altLang="ko-KR" dirty="0"/>
                  <a:t>S</a:t>
                </a:r>
                <a:r>
                  <a:rPr kumimoji="1" lang="ko-KR" altLang="en-US" dirty="0"/>
                  <a:t>와 </a:t>
                </a:r>
                <a:r>
                  <a:rPr kumimoji="1" lang="en-US" altLang="ko-KR" dirty="0"/>
                  <a:t>P(</a:t>
                </a:r>
                <a:r>
                  <a:rPr kumimoji="1" lang="ko-KR" altLang="en-US" dirty="0"/>
                  <a:t>중간 값</a:t>
                </a:r>
                <a:r>
                  <a:rPr kumimoji="1" lang="en-US" altLang="ko-KR" dirty="0"/>
                  <a:t>)</a:t>
                </a:r>
                <a:r>
                  <a:rPr kumimoji="1" lang="ko-KR" altLang="en-US" dirty="0"/>
                  <a:t>를 </a:t>
                </a:r>
                <a:r>
                  <a:rPr kumimoji="1" lang="en-US" altLang="ko-KR" dirty="0"/>
                  <a:t>HBM</a:t>
                </a:r>
                <a:r>
                  <a:rPr kumimoji="1" lang="ko-KR" altLang="en-US" dirty="0"/>
                  <a:t>에 저장해야 하므로</a:t>
                </a:r>
                <a:r>
                  <a:rPr kumimoji="1" lang="en-US" altLang="ko-KR" dirty="0"/>
                  <a:t>,</a:t>
                </a:r>
                <a:r>
                  <a:rPr kumimoji="1" lang="ko-KR" altLang="en-US" dirty="0"/>
                  <a:t> </a:t>
                </a:r>
                <a:r>
                  <a:rPr kumimoji="1" lang="en-US" altLang="ko-KR" dirty="0"/>
                  <a:t>O(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ko-KR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R" b="0" i="1" dirty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kumimoji="1" lang="en-US" altLang="ko-KR" b="0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kumimoji="1" lang="en-US" altLang="ko-KR" dirty="0"/>
                  <a:t>)</a:t>
                </a:r>
                <a:r>
                  <a:rPr kumimoji="1" lang="ko-KR" altLang="en-US" dirty="0"/>
                  <a:t>의 메모리가 필요하다</a:t>
                </a:r>
                <a:r>
                  <a:rPr kumimoji="1" lang="en-US" altLang="ko-KR" dirty="0"/>
                  <a:t>.</a:t>
                </a:r>
              </a:p>
              <a:p>
                <a:pPr>
                  <a:lnSpc>
                    <a:spcPct val="200000"/>
                  </a:lnSpc>
                </a:pPr>
                <a:endParaRPr kumimoji="1" lang="en-US" altLang="ko-KR" dirty="0"/>
              </a:p>
              <a:p>
                <a:pPr marL="285750" indent="-285750">
                  <a:lnSpc>
                    <a:spcPct val="200000"/>
                  </a:lnSpc>
                  <a:buFont typeface="Wingdings" pitchFamily="2" charset="2"/>
                  <a:buChar char="ü"/>
                </a:pPr>
                <a:endParaRPr kumimoji="1" lang="en-US" altLang="ko-KR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2B5B629-1AF5-22A7-F525-0D42742DFA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985" y="1365021"/>
                <a:ext cx="11329711" cy="1666162"/>
              </a:xfrm>
              <a:prstGeom prst="rect">
                <a:avLst/>
              </a:prstGeom>
              <a:blipFill>
                <a:blip r:embed="rId2"/>
                <a:stretch>
                  <a:fillRect l="-3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그림 6" descr="텍스트, 스크린샷, 폰트, 화이트이(가) 표시된 사진&#10;&#10;자동 생성된 설명">
            <a:extLst>
              <a:ext uri="{FF2B5EF4-FFF2-40B4-BE49-F238E27FC236}">
                <a16:creationId xmlns:a16="http://schemas.microsoft.com/office/drawing/2014/main" id="{B79682BE-B8F5-ED41-51C0-3AB0AE04FB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722" y="4105885"/>
            <a:ext cx="11056884" cy="192895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D1DA8CB-B1A3-C8D0-B0FF-EC086CBBAF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2784026"/>
            <a:ext cx="7772400" cy="632512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EFA8ACE1-1DB6-BD41-EC43-1335492DAB58}"/>
              </a:ext>
            </a:extLst>
          </p:cNvPr>
          <p:cNvSpPr/>
          <p:nvPr/>
        </p:nvSpPr>
        <p:spPr>
          <a:xfrm>
            <a:off x="550985" y="931267"/>
            <a:ext cx="3926422" cy="4337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109764" dist="38100" dir="2700000" sx="100135" sy="100135" algn="tl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Standard Attention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080C2E9-C7D0-5C0B-905B-57D7D527A473}"/>
                  </a:ext>
                </a:extLst>
              </p:cNvPr>
              <p:cNvSpPr txBox="1"/>
              <p:nvPr/>
            </p:nvSpPr>
            <p:spPr>
              <a:xfrm>
                <a:off x="2068690" y="3209494"/>
                <a:ext cx="8044947" cy="11527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kumimoji="1" lang="en-US" altLang="ko-KR" sz="1600" dirty="0"/>
                  <a:t>S = Attention Score,          P = Attention Weight,          O = Attention Output</a:t>
                </a:r>
              </a:p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kumimoji="1" lang="en-US" altLang="ko-KR" sz="1600" b="0" i="1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kumimoji="1" lang="en-US" altLang="ko-KR" sz="1600"/>
                  <a:t>: Sequence Length, </a:t>
                </a:r>
                <a14:m>
                  <m:oMath xmlns:m="http://schemas.openxmlformats.org/officeDocument/2006/math">
                    <m:r>
                      <a:rPr kumimoji="1" lang="en-US" altLang="ko-KR" sz="1600" b="0" i="1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kumimoji="1" lang="en-US" altLang="ko-KR" sz="1600"/>
                  <a:t>: head dimension</a:t>
                </a:r>
                <a:endParaRPr kumimoji="1" lang="ko-KR" altLang="en-US" sz="1600"/>
              </a:p>
              <a:p>
                <a:pPr algn="ctr">
                  <a:lnSpc>
                    <a:spcPct val="150000"/>
                  </a:lnSpc>
                </a:pPr>
                <a:endParaRPr kumimoji="1" lang="en-US" altLang="ko-KR" sz="16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080C2E9-C7D0-5C0B-905B-57D7D527A4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8690" y="3209494"/>
                <a:ext cx="8044947" cy="115275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그림 7" descr="텍스트, 폰트, 화이트, 라인이(가) 표시된 사진&#10;&#10;자동 생성된 설명">
            <a:extLst>
              <a:ext uri="{FF2B5EF4-FFF2-40B4-BE49-F238E27FC236}">
                <a16:creationId xmlns:a16="http://schemas.microsoft.com/office/drawing/2014/main" id="{DE58CDED-EA90-6C96-EC60-ECDE27F870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49563" y="2007398"/>
            <a:ext cx="5283200" cy="92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2740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7E509CA-E645-E91D-27C9-6DCC302B6C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F5183-D9CD-D444-A31C-69DDA26A3236}" type="slidenum">
              <a:rPr kumimoji="1" lang="ko-KR" altLang="en-US" smtClean="0"/>
              <a:pPr/>
              <a:t>7</a:t>
            </a:fld>
            <a:endParaRPr kumimoji="1"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E2D4E7-FB73-E4AA-B476-C3FB89016D21}"/>
              </a:ext>
            </a:extLst>
          </p:cNvPr>
          <p:cNvSpPr txBox="1"/>
          <p:nvPr/>
        </p:nvSpPr>
        <p:spPr>
          <a:xfrm>
            <a:off x="550985" y="234461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4</a:t>
            </a:r>
            <a:endParaRPr kumimoji="1"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ABE41E-1797-FC8E-CFCF-0E7A4FF78DC4}"/>
              </a:ext>
            </a:extLst>
          </p:cNvPr>
          <p:cNvSpPr txBox="1"/>
          <p:nvPr/>
        </p:nvSpPr>
        <p:spPr>
          <a:xfrm>
            <a:off x="1064386" y="226034"/>
            <a:ext cx="3080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solidFill>
                  <a:schemeClr val="bg1"/>
                </a:solidFill>
              </a:rPr>
              <a:t>FlashAttention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619C726-0906-5D91-BF08-76472AEB6A8A}"/>
              </a:ext>
            </a:extLst>
          </p:cNvPr>
          <p:cNvSpPr/>
          <p:nvPr/>
        </p:nvSpPr>
        <p:spPr>
          <a:xfrm>
            <a:off x="550985" y="931267"/>
            <a:ext cx="3926422" cy="4337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109764" dist="38100" dir="2700000" sx="100135" sy="100135" algn="tl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FlashAttention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0ECCB95-DE9D-96E5-8782-3717AAA3A423}"/>
                  </a:ext>
                </a:extLst>
              </p:cNvPr>
              <p:cNvSpPr txBox="1"/>
              <p:nvPr/>
            </p:nvSpPr>
            <p:spPr>
              <a:xfrm>
                <a:off x="550985" y="1443317"/>
                <a:ext cx="11329711" cy="50000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200000"/>
                  </a:lnSpc>
                  <a:buFont typeface="Wingdings" pitchFamily="2" charset="2"/>
                  <a:buChar char="ü"/>
                </a:pPr>
                <a:r>
                  <a:rPr kumimoji="1" lang="en-US" altLang="ko-KR" dirty="0"/>
                  <a:t>Standard Attention</a:t>
                </a:r>
                <a:r>
                  <a:rPr kumimoji="1" lang="ko-KR" altLang="en-US" dirty="0"/>
                  <a:t>은 </a:t>
                </a:r>
                <a:r>
                  <a:rPr kumimoji="1" lang="en-US" altLang="ko-KR" dirty="0"/>
                  <a:t>HBM</a:t>
                </a:r>
                <a:r>
                  <a:rPr kumimoji="1" lang="ko-KR" altLang="en-US" dirty="0"/>
                  <a:t>에 있는</a:t>
                </a:r>
                <a:r>
                  <a:rPr kumimoji="1" lang="en-US" altLang="ko-KR" dirty="0"/>
                  <a:t> Q, K, V </a:t>
                </a:r>
                <a14:m>
                  <m:oMath xmlns:m="http://schemas.openxmlformats.org/officeDocument/2006/math">
                    <m:r>
                      <a:rPr kumimoji="1" lang="en-US" altLang="ko-KR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kumimoji="1" lang="en-US" altLang="ko-KR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R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kumimoji="1" lang="en-US" altLang="ko-KR" b="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kumimoji="1" lang="en-US" altLang="ko-KR" b="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× </m:t>
                        </m:r>
                        <m:r>
                          <a:rPr kumimoji="1" lang="en-US" altLang="ko-KR" b="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kumimoji="1" lang="ko-KR" altLang="en-US" dirty="0"/>
                  <a:t>를 사용하여 </a:t>
                </a:r>
                <a:r>
                  <a:rPr kumimoji="1" lang="en-US" altLang="ko-KR" dirty="0"/>
                  <a:t>Attention </a:t>
                </a:r>
                <a:r>
                  <a:rPr kumimoji="1" lang="ko-KR" altLang="en-US" dirty="0"/>
                  <a:t>연산의 중간 값을 계산하고 </a:t>
                </a:r>
                <a:endParaRPr kumimoji="1" lang="en-US" altLang="ko-KR" dirty="0"/>
              </a:p>
              <a:p>
                <a:pPr>
                  <a:lnSpc>
                    <a:spcPct val="200000"/>
                  </a:lnSpc>
                </a:pPr>
                <a:r>
                  <a:rPr kumimoji="1" lang="ko-KR" altLang="en-US" dirty="0"/>
                  <a:t>   이를 </a:t>
                </a:r>
                <a:r>
                  <a:rPr kumimoji="1" lang="en-US" altLang="ko-KR" dirty="0"/>
                  <a:t>HBM</a:t>
                </a:r>
                <a:r>
                  <a:rPr kumimoji="1" lang="ko-KR" altLang="en-US" dirty="0"/>
                  <a:t>에 기록하는 과정에서 </a:t>
                </a:r>
                <a:r>
                  <a:rPr kumimoji="1" lang="en-US" altLang="ko-KR" dirty="0"/>
                  <a:t>HBM </a:t>
                </a:r>
                <a:r>
                  <a:rPr kumimoji="1" lang="ko-KR" altLang="en-US" dirty="0"/>
                  <a:t>접근 횟수가 증가한다</a:t>
                </a:r>
                <a:r>
                  <a:rPr kumimoji="1" lang="en-US" altLang="ko-KR" dirty="0"/>
                  <a:t>.</a:t>
                </a:r>
                <a:r>
                  <a:rPr kumimoji="1" lang="ko-KR" altLang="en-US" dirty="0"/>
                  <a:t> </a:t>
                </a:r>
                <a:endParaRPr kumimoji="1" lang="en-US" altLang="ko-KR" dirty="0"/>
              </a:p>
              <a:p>
                <a:pPr marL="285750" indent="-285750">
                  <a:lnSpc>
                    <a:spcPct val="200000"/>
                  </a:lnSpc>
                  <a:buFont typeface="Wingdings" pitchFamily="2" charset="2"/>
                  <a:buChar char="ü"/>
                </a:pPr>
                <a:r>
                  <a:rPr kumimoji="1" lang="en-US" altLang="ko-KR" dirty="0"/>
                  <a:t>FlashAttention</a:t>
                </a:r>
                <a:r>
                  <a:rPr kumimoji="1" lang="ko-KR" altLang="en-US" dirty="0"/>
                  <a:t>은 </a:t>
                </a:r>
                <a:r>
                  <a:rPr kumimoji="1" lang="en-US" altLang="ko-KR" dirty="0"/>
                  <a:t>HBM</a:t>
                </a:r>
                <a:r>
                  <a:rPr kumimoji="1" lang="ko-KR" altLang="en-US" dirty="0"/>
                  <a:t> 접근 횟수를 줄이면서 정확한 </a:t>
                </a:r>
                <a:r>
                  <a:rPr kumimoji="1" lang="en-US" altLang="ko-KR" dirty="0"/>
                  <a:t>Attention</a:t>
                </a:r>
                <a:r>
                  <a:rPr kumimoji="1" lang="ko-KR" altLang="en-US" dirty="0"/>
                  <a:t>을 계산하기 위해서 </a:t>
                </a:r>
                <a:endParaRPr kumimoji="1" lang="en-US" altLang="ko-KR" dirty="0"/>
              </a:p>
              <a:p>
                <a:pPr>
                  <a:lnSpc>
                    <a:spcPct val="200000"/>
                  </a:lnSpc>
                </a:pPr>
                <a:r>
                  <a:rPr kumimoji="1" lang="ko-KR" altLang="en-US" dirty="0"/>
                  <a:t>   </a:t>
                </a:r>
                <a:r>
                  <a:rPr kumimoji="1" lang="en-US" altLang="ko-KR" b="1" dirty="0">
                    <a:solidFill>
                      <a:srgbClr val="00246E"/>
                    </a:solidFill>
                  </a:rPr>
                  <a:t>Tiling,</a:t>
                </a:r>
                <a:r>
                  <a:rPr kumimoji="1" lang="ko-KR" altLang="en-US" b="1" dirty="0">
                    <a:solidFill>
                      <a:srgbClr val="00246E"/>
                    </a:solidFill>
                  </a:rPr>
                  <a:t> </a:t>
                </a:r>
                <a:r>
                  <a:rPr kumimoji="1" lang="en-US" altLang="ko-KR" b="1" dirty="0">
                    <a:solidFill>
                      <a:srgbClr val="00246E"/>
                    </a:solidFill>
                  </a:rPr>
                  <a:t>Recomputation </a:t>
                </a:r>
                <a:r>
                  <a:rPr kumimoji="1" lang="ko-KR" altLang="en-US" dirty="0"/>
                  <a:t>기법을 제안한다</a:t>
                </a:r>
                <a:r>
                  <a:rPr kumimoji="1" lang="en-US" altLang="ko-KR" dirty="0"/>
                  <a:t>.</a:t>
                </a:r>
              </a:p>
              <a:p>
                <a:pPr>
                  <a:lnSpc>
                    <a:spcPct val="200000"/>
                  </a:lnSpc>
                </a:pPr>
                <a:endParaRPr kumimoji="1" lang="en-US" altLang="ko-KR" dirty="0"/>
              </a:p>
              <a:p>
                <a:pPr marL="342900" indent="-342900">
                  <a:lnSpc>
                    <a:spcPct val="200000"/>
                  </a:lnSpc>
                  <a:buAutoNum type="arabicPeriod"/>
                </a:pPr>
                <a:r>
                  <a:rPr kumimoji="1" lang="en-US" altLang="ko-KR" dirty="0"/>
                  <a:t>Q, K, V, Softmax Normalization Statistics(m, l),</a:t>
                </a:r>
                <a:r>
                  <a:rPr kumimoji="1" lang="ko-KR" altLang="en-US" dirty="0"/>
                  <a:t> </a:t>
                </a:r>
                <a:r>
                  <a:rPr kumimoji="1" lang="en-US" altLang="ko-KR" dirty="0"/>
                  <a:t>Attention Output(O)</a:t>
                </a:r>
                <a:r>
                  <a:rPr kumimoji="1" lang="ko-KR" altLang="en-US" dirty="0"/>
                  <a:t>을 블록으로 나눔</a:t>
                </a:r>
                <a:endParaRPr kumimoji="1" lang="en-US" altLang="ko-KR" dirty="0"/>
              </a:p>
              <a:p>
                <a:pPr marL="342900" indent="-342900">
                  <a:lnSpc>
                    <a:spcPct val="200000"/>
                  </a:lnSpc>
                  <a:buAutoNum type="arabicPeriod"/>
                </a:pPr>
                <a:r>
                  <a:rPr kumimoji="1" lang="ko-KR" altLang="en-US" dirty="0"/>
                  <a:t>블록 별로 로드해서 </a:t>
                </a:r>
                <a:r>
                  <a:rPr kumimoji="1" lang="en-US" altLang="ko-KR" dirty="0"/>
                  <a:t>Attention score </a:t>
                </a:r>
                <a:r>
                  <a:rPr kumimoji="1" lang="ko-KR" altLang="en-US" dirty="0"/>
                  <a:t>계산 </a:t>
                </a:r>
                <a:r>
                  <a:rPr kumimoji="1" lang="en-US" altLang="ko-KR" dirty="0"/>
                  <a:t>(</a:t>
                </a:r>
                <a:r>
                  <a:rPr kumimoji="1" lang="ko-KR" altLang="en-US" dirty="0"/>
                  <a:t>중간 값 저장 </a:t>
                </a:r>
                <a:r>
                  <a:rPr kumimoji="1" lang="en-US" altLang="ko-KR" dirty="0"/>
                  <a:t>x)</a:t>
                </a:r>
              </a:p>
              <a:p>
                <a:pPr marL="342900" indent="-342900">
                  <a:lnSpc>
                    <a:spcPct val="200000"/>
                  </a:lnSpc>
                  <a:buAutoNum type="arabicPeriod"/>
                </a:pPr>
                <a:r>
                  <a:rPr kumimoji="1" lang="en-US" altLang="ko-KR" dirty="0"/>
                  <a:t>Attention score</a:t>
                </a:r>
                <a:r>
                  <a:rPr kumimoji="1" lang="ko-KR" altLang="en-US" dirty="0"/>
                  <a:t>로 </a:t>
                </a:r>
                <a:r>
                  <a:rPr kumimoji="1" lang="en-US" altLang="ko-KR" dirty="0"/>
                  <a:t>m, l</a:t>
                </a:r>
                <a:r>
                  <a:rPr kumimoji="1" lang="ko-KR" altLang="en-US" dirty="0"/>
                  <a:t>를 구한 후</a:t>
                </a:r>
                <a:r>
                  <a:rPr kumimoji="1" lang="en-US" altLang="ko-KR" dirty="0"/>
                  <a:t>,</a:t>
                </a:r>
                <a:r>
                  <a:rPr kumimoji="1" lang="ko-KR" altLang="en-US" dirty="0"/>
                  <a:t> </a:t>
                </a:r>
                <a:r>
                  <a:rPr kumimoji="1" lang="en-US" altLang="ko-KR" dirty="0"/>
                  <a:t>Softmax </a:t>
                </a:r>
                <a:r>
                  <a:rPr kumimoji="1" lang="ko-KR" altLang="en-US" dirty="0"/>
                  <a:t>연산</a:t>
                </a:r>
                <a:endParaRPr kumimoji="1" lang="en-US" altLang="ko-KR" dirty="0"/>
              </a:p>
              <a:p>
                <a:pPr marL="342900" indent="-342900">
                  <a:lnSpc>
                    <a:spcPct val="200000"/>
                  </a:lnSpc>
                  <a:buAutoNum type="arabicPeriod"/>
                </a:pPr>
                <a:r>
                  <a:rPr kumimoji="1" lang="en-US" altLang="ko-KR" dirty="0"/>
                  <a:t>O, m, l HBM</a:t>
                </a:r>
                <a:r>
                  <a:rPr kumimoji="1" lang="ko-KR" altLang="en-US" dirty="0"/>
                  <a:t> 저장</a:t>
                </a:r>
                <a:endParaRPr kumimoji="1" lang="en-US" altLang="ko-KR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0ECCB95-DE9D-96E5-8782-3717AAA3A4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985" y="1443317"/>
                <a:ext cx="11329711" cy="5000023"/>
              </a:xfrm>
              <a:prstGeom prst="rect">
                <a:avLst/>
              </a:prstGeom>
              <a:blipFill>
                <a:blip r:embed="rId2"/>
                <a:stretch>
                  <a:fillRect l="-560" b="-126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213496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1B40D83-E767-1CFB-812C-F7E3DAD051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F5183-D9CD-D444-A31C-69DDA26A3236}" type="slidenum">
              <a:rPr kumimoji="1" lang="ko-KR" altLang="en-US" smtClean="0"/>
              <a:pPr/>
              <a:t>8</a:t>
            </a:fld>
            <a:endParaRPr kumimoji="1" lang="ko-KR" altLang="en-US" dirty="0"/>
          </a:p>
        </p:txBody>
      </p:sp>
      <p:sp>
        <p:nvSpPr>
          <p:cNvPr id="3" name="슬라이드 번호 개체 틀 1">
            <a:extLst>
              <a:ext uri="{FF2B5EF4-FFF2-40B4-BE49-F238E27FC236}">
                <a16:creationId xmlns:a16="http://schemas.microsoft.com/office/drawing/2014/main" id="{CC7C866A-2841-809B-E50C-1FAA4556593E}"/>
              </a:ext>
            </a:extLst>
          </p:cNvPr>
          <p:cNvSpPr txBox="1">
            <a:spLocks/>
          </p:cNvSpPr>
          <p:nvPr/>
        </p:nvSpPr>
        <p:spPr>
          <a:xfrm>
            <a:off x="8860943" y="6221026"/>
            <a:ext cx="29249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4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B7F5183-D9CD-D444-A31C-69DDA26A3236}" type="slidenum">
              <a:rPr kumimoji="1" lang="ko-KR" altLang="en-US" smtClean="0"/>
              <a:pPr/>
              <a:t>8</a:t>
            </a:fld>
            <a:endParaRPr kumimoji="1"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6EE950-9319-87CF-2EC7-2A78328ADC54}"/>
              </a:ext>
            </a:extLst>
          </p:cNvPr>
          <p:cNvSpPr txBox="1"/>
          <p:nvPr/>
        </p:nvSpPr>
        <p:spPr>
          <a:xfrm>
            <a:off x="550985" y="234461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4</a:t>
            </a:r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2B976B-3C8A-9356-78DB-41AED05A755E}"/>
              </a:ext>
            </a:extLst>
          </p:cNvPr>
          <p:cNvSpPr txBox="1"/>
          <p:nvPr/>
        </p:nvSpPr>
        <p:spPr>
          <a:xfrm>
            <a:off x="1064386" y="226034"/>
            <a:ext cx="3080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solidFill>
                  <a:schemeClr val="bg1"/>
                </a:solidFill>
              </a:rPr>
              <a:t>FlashAttention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5D1C72C-B99A-D069-4D08-D6DC924E44F2}"/>
              </a:ext>
            </a:extLst>
          </p:cNvPr>
          <p:cNvSpPr/>
          <p:nvPr/>
        </p:nvSpPr>
        <p:spPr>
          <a:xfrm>
            <a:off x="550985" y="931267"/>
            <a:ext cx="3926422" cy="4337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109764" dist="38100" dir="2700000" sx="100135" sy="100135" algn="tl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Tiling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641FB1-BEE0-3378-5248-E9F237684E58}"/>
              </a:ext>
            </a:extLst>
          </p:cNvPr>
          <p:cNvSpPr txBox="1"/>
          <p:nvPr/>
        </p:nvSpPr>
        <p:spPr>
          <a:xfrm>
            <a:off x="550985" y="1443317"/>
            <a:ext cx="11329711" cy="1112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AutoNum type="arabicPeriod"/>
            </a:pPr>
            <a:r>
              <a:rPr kumimoji="1" lang="en-US" altLang="ko-KR" dirty="0"/>
              <a:t>HBM</a:t>
            </a:r>
            <a:r>
              <a:rPr kumimoji="1" lang="ko-KR" altLang="en-US" dirty="0"/>
              <a:t>에서 </a:t>
            </a:r>
            <a:r>
              <a:rPr kumimoji="1" lang="en-US" altLang="ko-KR" dirty="0"/>
              <a:t>Q, K, V</a:t>
            </a:r>
            <a:r>
              <a:rPr kumimoji="1" lang="ko-KR" altLang="en-US" dirty="0"/>
              <a:t>를 </a:t>
            </a:r>
            <a:r>
              <a:rPr kumimoji="1" lang="ko-KR" altLang="en-US" b="1" dirty="0">
                <a:solidFill>
                  <a:srgbClr val="00246E"/>
                </a:solidFill>
              </a:rPr>
              <a:t>블록</a:t>
            </a:r>
            <a:r>
              <a:rPr kumimoji="1" lang="ko-KR" altLang="en-US" dirty="0"/>
              <a:t> 단위로 </a:t>
            </a:r>
            <a:r>
              <a:rPr kumimoji="1" lang="en-US" altLang="ko-KR" dirty="0"/>
              <a:t>SRAM</a:t>
            </a:r>
            <a:r>
              <a:rPr kumimoji="1" lang="ko-KR" altLang="en-US" dirty="0"/>
              <a:t>에 로드</a:t>
            </a:r>
            <a:endParaRPr kumimoji="1" lang="en-US" altLang="ko-KR" dirty="0"/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kumimoji="1" lang="en-US" altLang="ko-KR" dirty="0"/>
              <a:t>SRAM</a:t>
            </a:r>
            <a:r>
              <a:rPr kumimoji="1" lang="ko-KR" altLang="en-US" dirty="0"/>
              <a:t>에서 </a:t>
            </a:r>
            <a:r>
              <a:rPr kumimoji="1" lang="en-US" altLang="ko-KR" dirty="0"/>
              <a:t>Attention Output</a:t>
            </a:r>
            <a:r>
              <a:rPr kumimoji="1" lang="ko-KR" altLang="en-US" dirty="0"/>
              <a:t>을 </a:t>
            </a:r>
            <a:r>
              <a:rPr kumimoji="1" lang="ko-KR" altLang="en-US" b="1" dirty="0">
                <a:solidFill>
                  <a:srgbClr val="00246E"/>
                </a:solidFill>
              </a:rPr>
              <a:t>블록</a:t>
            </a:r>
            <a:r>
              <a:rPr kumimoji="1" lang="ko-KR" altLang="en-US" dirty="0"/>
              <a:t> 단위로 계산</a:t>
            </a:r>
            <a:endParaRPr kumimoji="1" lang="en-US" altLang="ko-KR" dirty="0"/>
          </a:p>
        </p:txBody>
      </p:sp>
      <p:pic>
        <p:nvPicPr>
          <p:cNvPr id="8" name="화면 기록 2024-07-15 오후 1.47.24">
            <a:hlinkClick r:id="" action="ppaction://media"/>
            <a:extLst>
              <a:ext uri="{FF2B5EF4-FFF2-40B4-BE49-F238E27FC236}">
                <a16:creationId xmlns:a16="http://schemas.microsoft.com/office/drawing/2014/main" id="{D6434FAE-0B44-3E09-A6FB-DB85B0AD949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62289" y="2828244"/>
            <a:ext cx="4517201" cy="341756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60E407A-DE52-A860-502B-F72D7AAFD84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5700"/>
          <a:stretch/>
        </p:blipFill>
        <p:spPr>
          <a:xfrm>
            <a:off x="6733043" y="2409686"/>
            <a:ext cx="4305369" cy="66901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5CCE78A-E67E-A81B-4788-EFD99E3FB77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-954" r="52316" b="52163"/>
          <a:stretch/>
        </p:blipFill>
        <p:spPr>
          <a:xfrm>
            <a:off x="6325845" y="4097515"/>
            <a:ext cx="4634318" cy="548293"/>
          </a:xfrm>
          <a:prstGeom prst="rect">
            <a:avLst/>
          </a:prstGeom>
        </p:spPr>
      </p:pic>
      <p:sp>
        <p:nvSpPr>
          <p:cNvPr id="13" name="아래쪽 화살표[D] 12">
            <a:extLst>
              <a:ext uri="{FF2B5EF4-FFF2-40B4-BE49-F238E27FC236}">
                <a16:creationId xmlns:a16="http://schemas.microsoft.com/office/drawing/2014/main" id="{7C526798-0B95-BB7D-A3A3-4A89BBD6575C}"/>
              </a:ext>
            </a:extLst>
          </p:cNvPr>
          <p:cNvSpPr/>
          <p:nvPr/>
        </p:nvSpPr>
        <p:spPr>
          <a:xfrm>
            <a:off x="8455342" y="3235455"/>
            <a:ext cx="375325" cy="450152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ACCBA597-0650-8699-AA99-68754E71BD4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44300"/>
          <a:stretch/>
        </p:blipFill>
        <p:spPr>
          <a:xfrm>
            <a:off x="5981549" y="1864706"/>
            <a:ext cx="5413422" cy="66901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79DDB27-B94E-B792-FB2E-570D529C255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44566" r="35324"/>
          <a:stretch/>
        </p:blipFill>
        <p:spPr>
          <a:xfrm>
            <a:off x="5500157" y="5041681"/>
            <a:ext cx="6285694" cy="62294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2595FB44-3C67-F498-98B7-597E2266DFD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6654" t="2916" b="58199"/>
          <a:stretch/>
        </p:blipFill>
        <p:spPr>
          <a:xfrm>
            <a:off x="6095999" y="4620734"/>
            <a:ext cx="5184523" cy="43698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D1B8659E-E1C8-9AB4-6CC2-6A17D4C9031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4568" t="39240" r="14430" b="-3306"/>
          <a:stretch/>
        </p:blipFill>
        <p:spPr>
          <a:xfrm>
            <a:off x="7434742" y="5525864"/>
            <a:ext cx="2041200" cy="719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429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21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11725</TotalTime>
  <Words>1851</Words>
  <Application>Microsoft Office PowerPoint</Application>
  <PresentationFormat>와이드스크린</PresentationFormat>
  <Paragraphs>260</Paragraphs>
  <Slides>32</Slides>
  <Notes>3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37" baseType="lpstr">
      <vt:lpstr>맑은 고딕</vt:lpstr>
      <vt:lpstr>Arial</vt:lpstr>
      <vt:lpstr>Cambria Math</vt:lpstr>
      <vt:lpstr>Wingdings</vt:lpstr>
      <vt:lpstr>Office 테마</vt:lpstr>
      <vt:lpstr>FlashAttention Fast and Memory-Efficient Exact Attention with IO-Awareness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제범 최</dc:creator>
  <cp:lastModifiedBy>성준 홍</cp:lastModifiedBy>
  <cp:revision>203</cp:revision>
  <dcterms:created xsi:type="dcterms:W3CDTF">2024-01-03T02:50:46Z</dcterms:created>
  <dcterms:modified xsi:type="dcterms:W3CDTF">2024-07-18T08:59:06Z</dcterms:modified>
</cp:coreProperties>
</file>